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337" r:id="rId4"/>
    <p:sldId id="320" r:id="rId5"/>
    <p:sldId id="321" r:id="rId6"/>
    <p:sldId id="322" r:id="rId7"/>
    <p:sldId id="323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58" r:id="rId20"/>
    <p:sldId id="349" r:id="rId21"/>
    <p:sldId id="377" r:id="rId22"/>
    <p:sldId id="350" r:id="rId23"/>
    <p:sldId id="378" r:id="rId24"/>
    <p:sldId id="379" r:id="rId25"/>
    <p:sldId id="381" r:id="rId26"/>
    <p:sldId id="380" r:id="rId27"/>
    <p:sldId id="315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8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8170426065162931"/>
          <c:y val="0.11811023622047261"/>
          <c:w val="0.39849624060150385"/>
          <c:h val="0.8346456692913386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Leste</c:v>
                </c:pt>
              </c:strCache>
            </c:strRef>
          </c:tx>
          <c:spPr>
            <a:solidFill>
              <a:schemeClr val="accent1"/>
            </a:solidFill>
            <a:ln w="12695">
              <a:solidFill>
                <a:schemeClr val="tx1"/>
              </a:solidFill>
              <a:prstDash val="solid"/>
            </a:ln>
          </c:spPr>
          <c:dPt>
            <c:idx val="0"/>
            <c:spPr>
              <a:gradFill rotWithShape="0">
                <a:gsLst>
                  <a:gs pos="0">
                    <a:srgbClr val="00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00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695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gradFill rotWithShape="0">
                <a:gsLst>
                  <a:gs pos="0">
                    <a:srgbClr val="000000">
                      <a:gamma/>
                      <a:shade val="46275"/>
                      <a:invGamma/>
                    </a:srgbClr>
                  </a:gs>
                  <a:gs pos="50000">
                    <a:srgbClr val="FF9900"/>
                  </a:gs>
                  <a:gs pos="100000">
                    <a:srgbClr val="00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695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gradFill rotWithShape="0">
                <a:gsLst>
                  <a:gs pos="0">
                    <a:srgbClr val="0000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69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gradFill rotWithShape="0">
                <a:gsLst>
                  <a:gs pos="0">
                    <a:srgbClr val="000000">
                      <a:gamma/>
                      <a:shade val="46275"/>
                      <a:invGamma/>
                    </a:srgbClr>
                  </a:gs>
                  <a:gs pos="50000">
                    <a:srgbClr val="FFFF00"/>
                  </a:gs>
                  <a:gs pos="100000">
                    <a:srgbClr val="00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69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gradFill rotWithShape="0">
                <a:gsLst>
                  <a:gs pos="0">
                    <a:srgbClr val="000000">
                      <a:gamma/>
                      <a:shade val="46275"/>
                      <a:invGamma/>
                    </a:srgbClr>
                  </a:gs>
                  <a:gs pos="50000">
                    <a:srgbClr val="CC99FF"/>
                  </a:gs>
                  <a:gs pos="100000">
                    <a:srgbClr val="00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69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2"/>
              <c:layout>
                <c:manualLayout>
                  <c:x val="8.6311858445548686E-2"/>
                  <c:y val="-0.16895462144773299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389">
                <a:noFill/>
              </a:ln>
            </c:spPr>
            <c:txPr>
              <a:bodyPr/>
              <a:lstStyle/>
              <a:p>
                <a:pPr>
                  <a:defRPr sz="199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Percent val="1"/>
          </c:dLbls>
          <c:cat>
            <c:strRef>
              <c:f>Sheet1!$B$1:$F$1</c:f>
              <c:strCache>
                <c:ptCount val="5"/>
                <c:pt idx="0">
                  <c:v>Até 30 anos</c:v>
                </c:pt>
                <c:pt idx="1">
                  <c:v>30 - 40</c:v>
                </c:pt>
                <c:pt idx="2">
                  <c:v>40 a 50</c:v>
                </c:pt>
                <c:pt idx="3">
                  <c:v>50 a 60</c:v>
                </c:pt>
                <c:pt idx="4">
                  <c:v>&gt; 60 anos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796</c:v>
                </c:pt>
                <c:pt idx="1">
                  <c:v>2240</c:v>
                </c:pt>
                <c:pt idx="2">
                  <c:v>2512</c:v>
                </c:pt>
                <c:pt idx="3">
                  <c:v>1862</c:v>
                </c:pt>
                <c:pt idx="4">
                  <c:v>358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 w="25389">
          <a:noFill/>
        </a:ln>
      </c:spPr>
    </c:plotArea>
    <c:legend>
      <c:legendPos val="r"/>
      <c:layout>
        <c:manualLayout>
          <c:xMode val="edge"/>
          <c:yMode val="edge"/>
          <c:x val="0.78195488721804562"/>
          <c:y val="0.30708661417322886"/>
          <c:w val="0.21303258145363421"/>
          <c:h val="0.46194225721784843"/>
        </c:manualLayout>
      </c:layout>
      <c:spPr>
        <a:noFill/>
        <a:ln w="3174">
          <a:solidFill>
            <a:schemeClr val="tx1"/>
          </a:solidFill>
          <a:prstDash val="solid"/>
        </a:ln>
      </c:spPr>
      <c:txPr>
        <a:bodyPr/>
        <a:lstStyle/>
        <a:p>
          <a:pPr>
            <a:defRPr sz="165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7919799498746902"/>
          <c:y val="0.10236220472440957"/>
          <c:w val="0.39849624060150385"/>
          <c:h val="0.8346456692913386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Leste</c:v>
                </c:pt>
              </c:strCache>
            </c:strRef>
          </c:tx>
          <c:spPr>
            <a:solidFill>
              <a:schemeClr val="accent1"/>
            </a:solidFill>
            <a:ln w="12695">
              <a:solidFill>
                <a:schemeClr val="tx1"/>
              </a:solidFill>
              <a:prstDash val="solid"/>
            </a:ln>
          </c:spPr>
          <c:dPt>
            <c:idx val="0"/>
            <c:spPr>
              <a:gradFill rotWithShape="0">
                <a:gsLst>
                  <a:gs pos="0">
                    <a:srgbClr val="0000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695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gradFill rotWithShape="0">
                <a:gsLst>
                  <a:gs pos="0">
                    <a:srgbClr val="000000">
                      <a:gamma/>
                      <a:shade val="46275"/>
                      <a:invGamma/>
                    </a:srgbClr>
                  </a:gs>
                  <a:gs pos="50000">
                    <a:srgbClr val="FFFF00"/>
                  </a:gs>
                  <a:gs pos="100000">
                    <a:srgbClr val="00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695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gradFill rotWithShape="0">
                <a:gsLst>
                  <a:gs pos="0">
                    <a:srgbClr val="00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00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69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9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9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2"/>
              <c:layout>
                <c:manualLayout>
                  <c:x val="-3.7283513964769546E-2"/>
                  <c:y val="2.1043108547644466E-2"/>
                </c:manualLayout>
              </c:layout>
              <c:dLblPos val="bestFit"/>
              <c:showPercent val="1"/>
            </c:dLbl>
            <c:dLbl>
              <c:idx val="3"/>
              <c:layout/>
              <c:dLblPos val="bestFit"/>
              <c:showPercent val="1"/>
            </c:dLbl>
            <c:dLbl>
              <c:idx val="4"/>
              <c:layout/>
              <c:dLblPos val="bestFit"/>
              <c:showPercent val="1"/>
            </c:dLbl>
            <c:numFmt formatCode="0.0%" sourceLinked="0"/>
            <c:spPr>
              <a:noFill/>
              <a:ln w="25389">
                <a:noFill/>
              </a:ln>
            </c:spPr>
            <c:txPr>
              <a:bodyPr/>
              <a:lstStyle/>
              <a:p>
                <a:pPr>
                  <a:defRPr sz="199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Percent val="1"/>
          </c:dLbls>
          <c:cat>
            <c:strRef>
              <c:f>Sheet1!$B$1:$F$1</c:f>
              <c:strCache>
                <c:ptCount val="5"/>
                <c:pt idx="0">
                  <c:v>Até 3 Sal Min</c:v>
                </c:pt>
                <c:pt idx="1">
                  <c:v>3 a 5</c:v>
                </c:pt>
                <c:pt idx="2">
                  <c:v>5 a 10</c:v>
                </c:pt>
                <c:pt idx="3">
                  <c:v>10 a 20</c:v>
                </c:pt>
                <c:pt idx="4">
                  <c:v>&gt; 20 Sal Min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2631</c:v>
                </c:pt>
                <c:pt idx="1">
                  <c:v>2148</c:v>
                </c:pt>
                <c:pt idx="2">
                  <c:v>2255</c:v>
                </c:pt>
                <c:pt idx="3">
                  <c:v>650</c:v>
                </c:pt>
                <c:pt idx="4">
                  <c:v>84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 w="25389">
          <a:noFill/>
        </a:ln>
      </c:spPr>
    </c:plotArea>
    <c:legend>
      <c:legendPos val="r"/>
      <c:layout>
        <c:manualLayout>
          <c:xMode val="edge"/>
          <c:yMode val="edge"/>
          <c:x val="0.76065162907268258"/>
          <c:y val="0.30183727034120772"/>
          <c:w val="0.23433583959899773"/>
          <c:h val="0.46194225721784843"/>
        </c:manualLayout>
      </c:layout>
      <c:spPr>
        <a:noFill/>
        <a:ln w="3174">
          <a:solidFill>
            <a:schemeClr val="tx1"/>
          </a:solidFill>
          <a:prstDash val="solid"/>
        </a:ln>
      </c:spPr>
      <c:txPr>
        <a:bodyPr/>
        <a:lstStyle/>
        <a:p>
          <a:pPr>
            <a:defRPr sz="165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8170426065162931"/>
          <c:y val="0.11811023622047249"/>
          <c:w val="0.39974937343358397"/>
          <c:h val="0.8372703412073485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Leste</c:v>
                </c:pt>
              </c:strCache>
            </c:strRef>
          </c:tx>
          <c:spPr>
            <a:solidFill>
              <a:schemeClr val="accent1"/>
            </a:solidFill>
            <a:ln w="12695">
              <a:solidFill>
                <a:schemeClr val="tx1"/>
              </a:solidFill>
              <a:prstDash val="solid"/>
            </a:ln>
          </c:spPr>
          <c:dPt>
            <c:idx val="0"/>
            <c:spPr>
              <a:gradFill rotWithShape="0">
                <a:gsLst>
                  <a:gs pos="0">
                    <a:srgbClr val="0000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695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gradFill rotWithShape="0">
                <a:gsLst>
                  <a:gs pos="0">
                    <a:srgbClr val="000000">
                      <a:gamma/>
                      <a:shade val="46275"/>
                      <a:invGamma/>
                    </a:srgbClr>
                  </a:gs>
                  <a:gs pos="50000">
                    <a:srgbClr val="99CC99"/>
                  </a:gs>
                  <a:gs pos="100000">
                    <a:srgbClr val="00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695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gradFill rotWithShape="0">
                <a:gsLst>
                  <a:gs pos="0">
                    <a:srgbClr val="000000">
                      <a:gamma/>
                      <a:shade val="46275"/>
                      <a:invGamma/>
                    </a:srgbClr>
                  </a:gs>
                  <a:gs pos="50000">
                    <a:srgbClr val="FFFF00"/>
                  </a:gs>
                  <a:gs pos="100000">
                    <a:srgbClr val="00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69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gradFill rotWithShape="0">
                <a:gsLst>
                  <a:gs pos="0">
                    <a:srgbClr val="030300">
                      <a:gamma/>
                      <a:shade val="86275"/>
                      <a:invGamma/>
                    </a:srgbClr>
                  </a:gs>
                  <a:gs pos="50000">
                    <a:srgbClr val="FF6600"/>
                  </a:gs>
                  <a:gs pos="100000">
                    <a:srgbClr val="030300">
                      <a:gamma/>
                      <a:shade val="86275"/>
                      <a:invGamma/>
                    </a:srgbClr>
                  </a:gs>
                </a:gsLst>
                <a:lin ang="5400000" scaled="1"/>
              </a:gradFill>
              <a:ln w="1269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gradFill rotWithShape="0">
                <a:gsLst>
                  <a:gs pos="0">
                    <a:srgbClr val="00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00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69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7.9056040203255684E-2"/>
                  <c:y val="-0.27020649309692146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6.9843277118591035E-2"/>
                  <c:y val="6.5406234172793246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3.5011081582179943E-2"/>
                  <c:y val="9.3296637686826715E-3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2.8740322139782708E-3"/>
                  <c:y val="-2.0601258499399985E-3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9.1135985668040001E-2"/>
                  <c:y val="1.2526448867731637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389">
                <a:noFill/>
              </a:ln>
            </c:spPr>
            <c:txPr>
              <a:bodyPr/>
              <a:lstStyle/>
              <a:p>
                <a:pPr>
                  <a:defRPr sz="199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Percent val="1"/>
          </c:dLbls>
          <c:cat>
            <c:strRef>
              <c:f>Sheet1!$B$1:$F$1</c:f>
              <c:strCache>
                <c:ptCount val="5"/>
                <c:pt idx="0">
                  <c:v>Até 4 anos</c:v>
                </c:pt>
                <c:pt idx="1">
                  <c:v>4 a 8</c:v>
                </c:pt>
                <c:pt idx="2">
                  <c:v>8 a 12</c:v>
                </c:pt>
                <c:pt idx="3">
                  <c:v>12 a 20</c:v>
                </c:pt>
                <c:pt idx="4">
                  <c:v>&gt; 20 anos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7189</c:v>
                </c:pt>
                <c:pt idx="1">
                  <c:v>318</c:v>
                </c:pt>
                <c:pt idx="2">
                  <c:v>128</c:v>
                </c:pt>
                <c:pt idx="3">
                  <c:v>108</c:v>
                </c:pt>
                <c:pt idx="4">
                  <c:v>25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 w="25389">
          <a:noFill/>
        </a:ln>
      </c:spPr>
    </c:plotArea>
    <c:legend>
      <c:legendPos val="r"/>
      <c:layout>
        <c:manualLayout>
          <c:xMode val="edge"/>
          <c:yMode val="edge"/>
          <c:x val="0.7982456140350892"/>
          <c:y val="0.30446194225721823"/>
          <c:w val="0.19674185463659166"/>
          <c:h val="0.46194225721784843"/>
        </c:manualLayout>
      </c:layout>
      <c:spPr>
        <a:noFill/>
        <a:ln w="3174">
          <a:solidFill>
            <a:schemeClr val="tx1"/>
          </a:solidFill>
          <a:prstDash val="solid"/>
        </a:ln>
      </c:spPr>
      <c:txPr>
        <a:bodyPr/>
        <a:lstStyle/>
        <a:p>
          <a:pPr>
            <a:defRPr sz="165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8170426065162931"/>
          <c:y val="0.11811023622047249"/>
          <c:w val="0.39974937343358397"/>
          <c:h val="0.8372703412073485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Leste</c:v>
                </c:pt>
              </c:strCache>
            </c:strRef>
          </c:tx>
          <c:spPr>
            <a:solidFill>
              <a:schemeClr val="accent1"/>
            </a:solidFill>
            <a:ln w="12695">
              <a:solidFill>
                <a:schemeClr val="tx1"/>
              </a:solidFill>
              <a:prstDash val="solid"/>
            </a:ln>
          </c:spPr>
          <c:dPt>
            <c:idx val="0"/>
            <c:spPr>
              <a:gradFill rotWithShape="0">
                <a:gsLst>
                  <a:gs pos="0">
                    <a:srgbClr val="000000">
                      <a:gamma/>
                      <a:shade val="46275"/>
                      <a:invGamma/>
                    </a:srgbClr>
                  </a:gs>
                  <a:gs pos="50000">
                    <a:srgbClr val="00FF00"/>
                  </a:gs>
                  <a:gs pos="100000">
                    <a:srgbClr val="00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695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gradFill rotWithShape="0">
                <a:gsLst>
                  <a:gs pos="0">
                    <a:srgbClr val="000000">
                      <a:gamma/>
                      <a:shade val="46275"/>
                      <a:invGamma/>
                    </a:srgbClr>
                  </a:gs>
                  <a:gs pos="50000">
                    <a:srgbClr val="99CC99"/>
                  </a:gs>
                  <a:gs pos="100000">
                    <a:srgbClr val="00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695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gradFill rotWithShape="0">
                <a:gsLst>
                  <a:gs pos="0">
                    <a:srgbClr val="000000">
                      <a:gamma/>
                      <a:shade val="46275"/>
                      <a:invGamma/>
                    </a:srgbClr>
                  </a:gs>
                  <a:gs pos="50000">
                    <a:srgbClr val="FFFF00"/>
                  </a:gs>
                  <a:gs pos="100000">
                    <a:srgbClr val="00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69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gradFill rotWithShape="0">
                <a:gsLst>
                  <a:gs pos="0">
                    <a:srgbClr val="030300">
                      <a:gamma/>
                      <a:shade val="86275"/>
                      <a:invGamma/>
                    </a:srgbClr>
                  </a:gs>
                  <a:gs pos="50000">
                    <a:srgbClr val="FF6600"/>
                  </a:gs>
                  <a:gs pos="100000">
                    <a:srgbClr val="030300">
                      <a:gamma/>
                      <a:shade val="86275"/>
                      <a:invGamma/>
                    </a:srgbClr>
                  </a:gs>
                </a:gsLst>
                <a:lin ang="5400000" scaled="1"/>
              </a:gradFill>
              <a:ln w="1269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gradFill rotWithShape="0">
                <a:gsLst>
                  <a:gs pos="0">
                    <a:srgbClr val="00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00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69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2.2176073662059544E-2"/>
                  <c:y val="1.0338738816361045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3.2206074617084419E-2"/>
                  <c:y val="2.3320293233784473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0.11531207908923556"/>
                  <c:y val="9.7009558873481214E-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9.6558682987713265E-2"/>
                  <c:y val="-0.27211335221137634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-5.7437305907652413E-2"/>
                  <c:y val="1.1366868647370004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389">
                <a:noFill/>
              </a:ln>
            </c:spPr>
            <c:txPr>
              <a:bodyPr/>
              <a:lstStyle/>
              <a:p>
                <a:pPr>
                  <a:defRPr sz="199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Percent val="1"/>
          </c:dLbls>
          <c:cat>
            <c:strRef>
              <c:f>Sheet1!$B$1:$F$1</c:f>
              <c:strCache>
                <c:ptCount val="5"/>
                <c:pt idx="0">
                  <c:v>Até 2 anos</c:v>
                </c:pt>
                <c:pt idx="1">
                  <c:v>2 a 5</c:v>
                </c:pt>
                <c:pt idx="2">
                  <c:v>5 a 15</c:v>
                </c:pt>
                <c:pt idx="3">
                  <c:v>15 a 30</c:v>
                </c:pt>
                <c:pt idx="4">
                  <c:v>&gt; 30 anos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263</c:v>
                </c:pt>
                <c:pt idx="1">
                  <c:v>317</c:v>
                </c:pt>
                <c:pt idx="2">
                  <c:v>2885</c:v>
                </c:pt>
                <c:pt idx="3">
                  <c:v>3831</c:v>
                </c:pt>
                <c:pt idx="4">
                  <c:v>472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 w="25389">
          <a:noFill/>
        </a:ln>
      </c:spPr>
    </c:plotArea>
    <c:legend>
      <c:legendPos val="r"/>
      <c:layout>
        <c:manualLayout>
          <c:xMode val="edge"/>
          <c:yMode val="edge"/>
          <c:x val="0.7982456140350892"/>
          <c:y val="0.30446194225721823"/>
          <c:w val="0.19674185463659166"/>
          <c:h val="0.46194225721784843"/>
        </c:manualLayout>
      </c:layout>
      <c:spPr>
        <a:noFill/>
        <a:ln w="3174">
          <a:solidFill>
            <a:schemeClr val="tx1"/>
          </a:solidFill>
          <a:prstDash val="solid"/>
        </a:ln>
      </c:spPr>
      <c:txPr>
        <a:bodyPr/>
        <a:lstStyle/>
        <a:p>
          <a:pPr>
            <a:defRPr sz="165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40428-2CD1-4E9C-BC56-670C64873264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AD989-9292-486A-9634-ECB18B260F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4817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31E4-70AA-46B8-898F-2EAE4CB8FF07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99EF-1C3A-4FE3-B74A-FD759450D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7479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31E4-70AA-46B8-898F-2EAE4CB8FF07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99EF-1C3A-4FE3-B74A-FD759450D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37615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31E4-70AA-46B8-898F-2EAE4CB8FF07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99EF-1C3A-4FE3-B74A-FD759450D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1171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31E4-70AA-46B8-898F-2EAE4CB8FF07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99EF-1C3A-4FE3-B74A-FD759450D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9205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31E4-70AA-46B8-898F-2EAE4CB8FF07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99EF-1C3A-4FE3-B74A-FD759450D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5780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31E4-70AA-46B8-898F-2EAE4CB8FF07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99EF-1C3A-4FE3-B74A-FD759450D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20220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31E4-70AA-46B8-898F-2EAE4CB8FF07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99EF-1C3A-4FE3-B74A-FD759450D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8251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31E4-70AA-46B8-898F-2EAE4CB8FF07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99EF-1C3A-4FE3-B74A-FD759450D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0786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31E4-70AA-46B8-898F-2EAE4CB8FF07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99EF-1C3A-4FE3-B74A-FD759450D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6136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31E4-70AA-46B8-898F-2EAE4CB8FF07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99EF-1C3A-4FE3-B74A-FD759450D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1999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31E4-70AA-46B8-898F-2EAE4CB8FF07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99EF-1C3A-4FE3-B74A-FD759450D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5952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231E4-70AA-46B8-898F-2EAE4CB8FF07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B99EF-1C3A-4FE3-B74A-FD759450D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172502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509120"/>
            <a:ext cx="7772400" cy="84197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2"/>
                </a:solidFill>
              </a:rPr>
              <a:t>Avaliação</a:t>
            </a:r>
            <a:r>
              <a:rPr lang="en-US" b="1" dirty="0" smtClean="0">
                <a:solidFill>
                  <a:schemeClr val="bg2"/>
                </a:solidFill>
              </a:rPr>
              <a:t> Atuarial 2015</a:t>
            </a:r>
            <a:endParaRPr lang="pt-BR" b="1" dirty="0">
              <a:solidFill>
                <a:schemeClr val="bg2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0784" y="188640"/>
            <a:ext cx="6269568" cy="4320480"/>
          </a:xfrm>
          <a:prstGeom prst="rect">
            <a:avLst/>
          </a:prstGeom>
        </p:spPr>
      </p:pic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7209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bg2"/>
                </a:solidFill>
              </a:rPr>
              <a:t>IPREJUN: RPPS Jundiaí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2"/>
                </a:solidFill>
              </a:rPr>
              <a:t>Base Atuarial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Hipóteses Atuariais Principais: impactos avaliados.</a:t>
            </a: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Taxa Real de Juros: 6,00% a.a. acima do IPCA</a:t>
            </a:r>
          </a:p>
          <a:p>
            <a:pPr lvl="3">
              <a:defRPr/>
            </a:pPr>
            <a:r>
              <a:rPr lang="pt-BR" dirty="0" smtClean="0">
                <a:solidFill>
                  <a:schemeClr val="bg2"/>
                </a:solidFill>
              </a:rPr>
              <a:t>Redução de 0,25pp =&gt; aumento de 5,30% no </a:t>
            </a:r>
            <a:r>
              <a:rPr lang="pt-BR" dirty="0" err="1" smtClean="0">
                <a:solidFill>
                  <a:schemeClr val="bg2"/>
                </a:solidFill>
              </a:rPr>
              <a:t>CNAp</a:t>
            </a:r>
            <a:endParaRPr lang="pt-BR" dirty="0" smtClean="0">
              <a:solidFill>
                <a:schemeClr val="bg2"/>
              </a:solidFill>
            </a:endParaRPr>
          </a:p>
          <a:p>
            <a:pPr lvl="2">
              <a:defRPr/>
            </a:pPr>
            <a:endParaRPr lang="pt-BR" dirty="0" smtClean="0">
              <a:solidFill>
                <a:schemeClr val="bg2"/>
              </a:solidFill>
            </a:endParaRP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Crescimento Real do Salário: 1,00% a.a. (lei)</a:t>
            </a:r>
          </a:p>
          <a:p>
            <a:pPr lvl="3">
              <a:defRPr/>
            </a:pPr>
            <a:r>
              <a:rPr lang="pt-BR" dirty="0" smtClean="0">
                <a:solidFill>
                  <a:schemeClr val="bg2"/>
                </a:solidFill>
              </a:rPr>
              <a:t>Aumento </a:t>
            </a:r>
            <a:r>
              <a:rPr lang="pt-BR" dirty="0">
                <a:solidFill>
                  <a:schemeClr val="bg2"/>
                </a:solidFill>
              </a:rPr>
              <a:t>de 0,25pp =&gt; aumento de </a:t>
            </a:r>
            <a:r>
              <a:rPr lang="pt-BR" dirty="0" smtClean="0">
                <a:solidFill>
                  <a:schemeClr val="bg2"/>
                </a:solidFill>
              </a:rPr>
              <a:t>1,63% </a:t>
            </a:r>
            <a:r>
              <a:rPr lang="pt-BR" dirty="0">
                <a:solidFill>
                  <a:schemeClr val="bg2"/>
                </a:solidFill>
              </a:rPr>
              <a:t>no </a:t>
            </a:r>
            <a:r>
              <a:rPr lang="pt-BR" dirty="0" err="1" smtClean="0">
                <a:solidFill>
                  <a:schemeClr val="bg2"/>
                </a:solidFill>
              </a:rPr>
              <a:t>CNAp</a:t>
            </a:r>
            <a:endParaRPr lang="pt-BR" dirty="0" smtClean="0">
              <a:solidFill>
                <a:schemeClr val="bg2"/>
              </a:solidFill>
            </a:endParaRPr>
          </a:p>
          <a:p>
            <a:pPr lvl="2">
              <a:defRPr/>
            </a:pPr>
            <a:endParaRPr lang="pt-BR" dirty="0" smtClean="0">
              <a:solidFill>
                <a:schemeClr val="bg2"/>
              </a:solidFill>
            </a:endParaRP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Tábua de Sobrevivência: IBGE 2012</a:t>
            </a:r>
          </a:p>
          <a:p>
            <a:pPr lvl="3">
              <a:defRPr/>
            </a:pPr>
            <a:r>
              <a:rPr lang="pt-BR" dirty="0" smtClean="0">
                <a:solidFill>
                  <a:schemeClr val="bg2"/>
                </a:solidFill>
              </a:rPr>
              <a:t>Alterando para AT 2000 =&gt; aumento de 9,54% no </a:t>
            </a:r>
            <a:r>
              <a:rPr lang="pt-BR" dirty="0" err="1" smtClean="0">
                <a:solidFill>
                  <a:schemeClr val="bg2"/>
                </a:solidFill>
              </a:rPr>
              <a:t>CNAp</a:t>
            </a:r>
            <a:endParaRPr lang="pt-BR" dirty="0" smtClean="0">
              <a:solidFill>
                <a:schemeClr val="bg2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344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bg2"/>
                </a:solidFill>
              </a:rPr>
              <a:t>IPREJUN: RPPS Jundiaí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2"/>
                </a:solidFill>
              </a:rPr>
              <a:t>Base Atuarial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Principais Variáveis: impactos principais.</a:t>
            </a:r>
          </a:p>
          <a:p>
            <a:pPr lvl="2">
              <a:defRPr/>
            </a:pPr>
            <a:r>
              <a:rPr lang="pt-BR" dirty="0">
                <a:solidFill>
                  <a:schemeClr val="bg2"/>
                </a:solidFill>
              </a:rPr>
              <a:t>Salário: diretamente </a:t>
            </a:r>
            <a:r>
              <a:rPr lang="pt-BR" dirty="0" smtClean="0">
                <a:solidFill>
                  <a:schemeClr val="bg2"/>
                </a:solidFill>
              </a:rPr>
              <a:t>proporcional</a:t>
            </a:r>
          </a:p>
          <a:p>
            <a:pPr lvl="2">
              <a:defRPr/>
            </a:pPr>
            <a:r>
              <a:rPr lang="pt-BR" dirty="0">
                <a:solidFill>
                  <a:schemeClr val="bg2"/>
                </a:solidFill>
              </a:rPr>
              <a:t>Salário Mínimo: idem + componente </a:t>
            </a:r>
            <a:r>
              <a:rPr lang="pt-BR" dirty="0" smtClean="0">
                <a:solidFill>
                  <a:schemeClr val="bg2"/>
                </a:solidFill>
              </a:rPr>
              <a:t>político </a:t>
            </a:r>
            <a:r>
              <a:rPr lang="pt-BR" sz="1800" b="1" dirty="0" smtClean="0">
                <a:solidFill>
                  <a:srgbClr val="FF0000"/>
                </a:solidFill>
              </a:rPr>
              <a:t>(hipótese?)</a:t>
            </a:r>
            <a:endParaRPr lang="pt-BR" sz="1800" b="1" dirty="0">
              <a:solidFill>
                <a:srgbClr val="FF0000"/>
              </a:solidFill>
            </a:endParaRPr>
          </a:p>
          <a:p>
            <a:pPr lvl="2">
              <a:defRPr/>
            </a:pPr>
            <a:r>
              <a:rPr lang="pt-BR" dirty="0">
                <a:solidFill>
                  <a:schemeClr val="bg2"/>
                </a:solidFill>
              </a:rPr>
              <a:t>Idade de Entrada &lt; </a:t>
            </a:r>
            <a:r>
              <a:rPr lang="pt-BR" dirty="0" smtClean="0">
                <a:solidFill>
                  <a:schemeClr val="bg2"/>
                </a:solidFill>
              </a:rPr>
              <a:t>    =&gt; </a:t>
            </a:r>
            <a:r>
              <a:rPr lang="pt-BR" dirty="0">
                <a:solidFill>
                  <a:schemeClr val="bg2"/>
                </a:solidFill>
              </a:rPr>
              <a:t>Idade Aposentadoria &lt;</a:t>
            </a:r>
          </a:p>
          <a:p>
            <a:pPr lvl="3">
              <a:defRPr/>
            </a:pPr>
            <a:r>
              <a:rPr lang="pt-BR" dirty="0">
                <a:solidFill>
                  <a:schemeClr val="bg2"/>
                </a:solidFill>
              </a:rPr>
              <a:t>Tempo Anterior: Idade Aposentadoria + Compensação</a:t>
            </a:r>
          </a:p>
          <a:p>
            <a:pPr lvl="2">
              <a:defRPr/>
            </a:pPr>
            <a:r>
              <a:rPr lang="pt-BR" dirty="0">
                <a:solidFill>
                  <a:schemeClr val="bg2"/>
                </a:solidFill>
              </a:rPr>
              <a:t>Idade Aposentadoria &lt; </a:t>
            </a:r>
            <a:r>
              <a:rPr lang="pt-BR" dirty="0" smtClean="0">
                <a:solidFill>
                  <a:schemeClr val="bg2"/>
                </a:solidFill>
              </a:rPr>
              <a:t>    =&gt; </a:t>
            </a:r>
            <a:r>
              <a:rPr lang="pt-BR" dirty="0">
                <a:solidFill>
                  <a:schemeClr val="bg2"/>
                </a:solidFill>
              </a:rPr>
              <a:t>Expectativa Vida &gt;</a:t>
            </a:r>
          </a:p>
          <a:p>
            <a:pPr lvl="2">
              <a:defRPr/>
            </a:pPr>
            <a:r>
              <a:rPr lang="pt-BR" dirty="0">
                <a:solidFill>
                  <a:schemeClr val="bg2"/>
                </a:solidFill>
              </a:rPr>
              <a:t>Idade Atual: probabilidade pensão e invalidez</a:t>
            </a:r>
          </a:p>
          <a:p>
            <a:pPr lvl="2">
              <a:defRPr/>
            </a:pPr>
            <a:r>
              <a:rPr lang="pt-BR" dirty="0">
                <a:solidFill>
                  <a:schemeClr val="bg2"/>
                </a:solidFill>
              </a:rPr>
              <a:t>Sexo e Atividade: Fem. e Prof. Aposentam </a:t>
            </a:r>
            <a:r>
              <a:rPr lang="pt-BR" dirty="0" smtClean="0">
                <a:solidFill>
                  <a:schemeClr val="bg2"/>
                </a:solidFill>
              </a:rPr>
              <a:t>antes</a:t>
            </a:r>
            <a:endParaRPr lang="pt-BR" dirty="0">
              <a:solidFill>
                <a:schemeClr val="bg2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812360" y="25649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sim</a:t>
            </a:r>
            <a:endParaRPr lang="pt-BR" dirty="0"/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7740352" y="2852936"/>
            <a:ext cx="21602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27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bg2"/>
                </a:solidFill>
              </a:rPr>
              <a:t>IPREJUN: RPPS Jundiaí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>
                <a:solidFill>
                  <a:schemeClr val="bg2"/>
                </a:solidFill>
              </a:rPr>
              <a:t>Dados dos Servidores em </a:t>
            </a:r>
            <a:r>
              <a:rPr lang="pt-BR" dirty="0" smtClean="0">
                <a:solidFill>
                  <a:schemeClr val="bg2"/>
                </a:solidFill>
              </a:rPr>
              <a:t>Atividade: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Base: 31/12/2014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Quantidade: 7.768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Idade Atual Média: 43,4 anos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Idade de Aposentadoria Média: 60,2 anos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Remuneração Média: R$ 3.825,21</a:t>
            </a:r>
            <a:endParaRPr lang="pt-BR" sz="2000" b="1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Folha de Salários dos Ativos: R$ 29.714.228,07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Tempo de Serviço Médio: 9,8 anos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30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bg2"/>
                </a:solidFill>
              </a:rPr>
              <a:t>IPREJUN: RPPS Jundiaí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>
                <a:solidFill>
                  <a:schemeClr val="bg2"/>
                </a:solidFill>
              </a:rPr>
              <a:t>Dados dos Servidores </a:t>
            </a:r>
            <a:r>
              <a:rPr lang="pt-BR" dirty="0" smtClean="0">
                <a:solidFill>
                  <a:schemeClr val="bg2"/>
                </a:solidFill>
              </a:rPr>
              <a:t>Inativos e Pensionistas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Base: 31/12/2014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Quantidade: 1.756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Idade Atual Média: 63,5 anos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Remuneração Média: R$ 4.235,99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Folha Benefícios: R$ 7.438.401,55 </a:t>
            </a:r>
            <a:r>
              <a:rPr lang="pt-BR" sz="2000" b="1" dirty="0" smtClean="0">
                <a:solidFill>
                  <a:srgbClr val="FF0000"/>
                </a:solidFill>
              </a:rPr>
              <a:t>(custo = 25,03%)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Tempo Médio recebendo Benefício: 8,1 anos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35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bg2"/>
                </a:solidFill>
              </a:rPr>
              <a:t>IPREJUN: RPPS Jundiaí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2"/>
                </a:solidFill>
              </a:rPr>
              <a:t>Distribuição dos Ativos: faixa etária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81742510"/>
              </p:ext>
            </p:extLst>
          </p:nvPr>
        </p:nvGraphicFramePr>
        <p:xfrm>
          <a:off x="889000" y="2413768"/>
          <a:ext cx="7591425" cy="362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22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bg2"/>
                </a:solidFill>
              </a:rPr>
              <a:t>IPREJUN: RPPS Jundiaí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2"/>
                </a:solidFill>
              </a:rPr>
              <a:t>Distribuição dos Ativos: faixa salarial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67591203"/>
              </p:ext>
            </p:extLst>
          </p:nvPr>
        </p:nvGraphicFramePr>
        <p:xfrm>
          <a:off x="889000" y="2413768"/>
          <a:ext cx="7591425" cy="362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37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bg2"/>
                </a:solidFill>
              </a:rPr>
              <a:t>IPREJUN: RPPS Jundiaí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2"/>
                </a:solidFill>
              </a:rPr>
              <a:t>Distribuição dos Ativos: T. Cont. INSS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37422474"/>
              </p:ext>
            </p:extLst>
          </p:nvPr>
        </p:nvGraphicFramePr>
        <p:xfrm>
          <a:off x="889000" y="2413768"/>
          <a:ext cx="7591425" cy="362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73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bg2"/>
                </a:solidFill>
              </a:rPr>
              <a:t>IPREJUN: RPPS Jundiaí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2"/>
                </a:solidFill>
              </a:rPr>
              <a:t>Distribuição dos Ativos: T. para Aposentar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0459118"/>
              </p:ext>
            </p:extLst>
          </p:nvPr>
        </p:nvGraphicFramePr>
        <p:xfrm>
          <a:off x="889000" y="2413768"/>
          <a:ext cx="7591425" cy="362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490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bg2"/>
                </a:solidFill>
              </a:rPr>
              <a:t>IPREJUN: RPPS Jundiaí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>
                <a:solidFill>
                  <a:schemeClr val="bg2"/>
                </a:solidFill>
              </a:rPr>
              <a:t>Distribuição dos Ativos: </a:t>
            </a:r>
            <a:r>
              <a:rPr lang="pt-BR" dirty="0" smtClean="0">
                <a:solidFill>
                  <a:schemeClr val="bg2"/>
                </a:solidFill>
              </a:rPr>
              <a:t>Atividade e Sexo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5046775"/>
              </p:ext>
            </p:extLst>
          </p:nvPr>
        </p:nvGraphicFramePr>
        <p:xfrm>
          <a:off x="899592" y="2276872"/>
          <a:ext cx="7416824" cy="3175745"/>
        </p:xfrm>
        <a:graphic>
          <a:graphicData uri="http://schemas.openxmlformats.org/drawingml/2006/table">
            <a:tbl>
              <a:tblPr/>
              <a:tblGrid>
                <a:gridCol w="1682750"/>
                <a:gridCol w="1197570"/>
                <a:gridCol w="1080120"/>
                <a:gridCol w="1224136"/>
                <a:gridCol w="720080"/>
                <a:gridCol w="1512168"/>
              </a:tblGrid>
              <a:tr h="5412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Atividade e Sexo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Número de Servidores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% de Servidores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Salário Médio (R$)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Idade   Média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Idade Média Aposentadoria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4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Professor (</a:t>
                      </a:r>
                      <a:r>
                        <a:rPr lang="pt-BR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Masc</a:t>
                      </a: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2,6%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4.763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43,1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61,7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4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Professor (</a:t>
                      </a:r>
                      <a:r>
                        <a:rPr lang="pt-BR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Fem</a:t>
                      </a: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1.924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24,8%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4.532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41,1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56,8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4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Normal (</a:t>
                      </a:r>
                      <a:r>
                        <a:rPr lang="pt-BR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Masc</a:t>
                      </a: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2.122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27,3%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4.234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46,0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63,9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4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Normal (</a:t>
                      </a:r>
                      <a:r>
                        <a:rPr lang="pt-BR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Fem</a:t>
                      </a: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3.519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45,3%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3.138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43,1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59,8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4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Geral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7.768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100,0%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3.825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43,4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60,2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3564037" y="5744289"/>
            <a:ext cx="30241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200" b="1" dirty="0" smtClean="0">
                <a:solidFill>
                  <a:srgbClr val="FF0000"/>
                </a:solidFill>
              </a:rPr>
              <a:t>Análise mais pontual!</a:t>
            </a:r>
            <a:endParaRPr lang="pt-BR" sz="1200" b="1" dirty="0">
              <a:solidFill>
                <a:srgbClr val="FF00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73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bg2"/>
                </a:solidFill>
              </a:rPr>
              <a:t>IPREJUN: RPPS Jundiaí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2"/>
                </a:solidFill>
              </a:rPr>
              <a:t>Resultados: sem considerar compensação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graphicFrame>
        <p:nvGraphicFramePr>
          <p:cNvPr id="9" name="Group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61946253"/>
              </p:ext>
            </p:extLst>
          </p:nvPr>
        </p:nvGraphicFramePr>
        <p:xfrm>
          <a:off x="838200" y="2362200"/>
          <a:ext cx="7693025" cy="3724278"/>
        </p:xfrm>
        <a:graphic>
          <a:graphicData uri="http://schemas.openxmlformats.org/drawingml/2006/table">
            <a:tbl>
              <a:tblPr/>
              <a:tblGrid>
                <a:gridCol w="4670425"/>
                <a:gridCol w="3022600"/>
              </a:tblGrid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Reservas Matemáticas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Valores em reais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Benefícios Concedidos (1.756)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1.113.331.756,80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Benefícios a Conceder (7.768)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960.662.126,25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(sem Comp. Financeira)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2.073.993.883,05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Ativo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1.093.853.777,20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Déficit Atuarial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980.140.105,85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29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bg2"/>
                </a:solidFill>
              </a:rPr>
              <a:t>IPREJUN: RPPS Jundiaí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bg2"/>
                </a:solidFill>
              </a:rPr>
              <a:t>Avaliação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Atuarial (</a:t>
            </a:r>
            <a:r>
              <a:rPr lang="en-US" dirty="0" err="1">
                <a:solidFill>
                  <a:schemeClr val="bg2"/>
                </a:solidFill>
              </a:rPr>
              <a:t>conceitos</a:t>
            </a:r>
            <a:r>
              <a:rPr lang="en-US" dirty="0">
                <a:solidFill>
                  <a:schemeClr val="bg2"/>
                </a:solidFill>
              </a:rPr>
              <a:t>)</a:t>
            </a:r>
            <a:endParaRPr lang="en-US" dirty="0" smtClean="0">
              <a:solidFill>
                <a:schemeClr val="bg2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US" dirty="0" err="1" smtClean="0">
                <a:solidFill>
                  <a:schemeClr val="bg2"/>
                </a:solidFill>
              </a:rPr>
              <a:t>Resultados</a:t>
            </a:r>
            <a:r>
              <a:rPr lang="en-US" dirty="0" smtClean="0">
                <a:solidFill>
                  <a:schemeClr val="bg2"/>
                </a:solidFill>
              </a:rPr>
              <a:t> da </a:t>
            </a:r>
            <a:r>
              <a:rPr lang="en-US" dirty="0" err="1">
                <a:solidFill>
                  <a:schemeClr val="bg2"/>
                </a:solidFill>
              </a:rPr>
              <a:t>Avaliação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Atuarial</a:t>
            </a:r>
          </a:p>
          <a:p>
            <a:pPr>
              <a:defRPr/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US" dirty="0" err="1" smtClean="0">
                <a:solidFill>
                  <a:schemeClr val="bg2"/>
                </a:solidFill>
              </a:rPr>
              <a:t>Próximos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Passos</a:t>
            </a:r>
            <a:endParaRPr lang="en-US" dirty="0" smtClean="0">
              <a:solidFill>
                <a:schemeClr val="bg2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defRPr/>
            </a:pPr>
            <a:r>
              <a:rPr lang="pt-BR" dirty="0" smtClean="0"/>
              <a:t>Comparação com avaliações desde 2012</a:t>
            </a:r>
            <a:endParaRPr lang="en-US" dirty="0" smtClean="0">
              <a:solidFill>
                <a:schemeClr val="bg2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	Agenda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00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bg2"/>
                </a:solidFill>
              </a:rPr>
              <a:t>IPREJUN: RPPS Jundiaí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2"/>
                </a:solidFill>
              </a:rPr>
              <a:t>Resultados: considerada compensação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graphicFrame>
        <p:nvGraphicFramePr>
          <p:cNvPr id="10" name="Group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42899877"/>
              </p:ext>
            </p:extLst>
          </p:nvPr>
        </p:nvGraphicFramePr>
        <p:xfrm>
          <a:off x="838200" y="2362200"/>
          <a:ext cx="7693025" cy="3724278"/>
        </p:xfrm>
        <a:graphic>
          <a:graphicData uri="http://schemas.openxmlformats.org/drawingml/2006/table">
            <a:tbl>
              <a:tblPr/>
              <a:tblGrid>
                <a:gridCol w="4670425"/>
                <a:gridCol w="3022600"/>
              </a:tblGrid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Reservas Matemáticas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Valores em reais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Benefícios Concedidos (1.756)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1.034.934.170,47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Benefícios a Conceder (7.768)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888.006.604,52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(COM Comp. Financeira)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1.922.940.774,99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Ativo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1.093.853.777,20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Déficit Atuarial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829.086.997,79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183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bg2"/>
                </a:solidFill>
              </a:rPr>
              <a:t>IPREJUN: RPPS Jundiaí</a:t>
            </a:r>
            <a:endParaRPr lang="pt-BR" b="1" dirty="0">
              <a:solidFill>
                <a:schemeClr val="bg2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Comparações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7338545"/>
              </p:ext>
            </p:extLst>
          </p:nvPr>
        </p:nvGraphicFramePr>
        <p:xfrm>
          <a:off x="467545" y="1628800"/>
          <a:ext cx="8280919" cy="2743200"/>
        </p:xfrm>
        <a:graphic>
          <a:graphicData uri="http://schemas.openxmlformats.org/drawingml/2006/table">
            <a:tbl>
              <a:tblPr/>
              <a:tblGrid>
                <a:gridCol w="3625676"/>
                <a:gridCol w="2300910"/>
                <a:gridCol w="2354333"/>
              </a:tblGrid>
              <a:tr h="384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Reservas Matemáticas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effectLst/>
                          <a:latin typeface="Arial"/>
                        </a:rPr>
                        <a:t>2014</a:t>
                      </a:r>
                      <a:endParaRPr lang="pt-BR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effectLst/>
                          <a:latin typeface="Arial"/>
                        </a:rPr>
                        <a:t>2015</a:t>
                      </a:r>
                      <a:endParaRPr lang="pt-BR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Benefícios Concedidos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pt-B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856.704.039,26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pt-B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1.034.934.170,47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Benefícios a Conceder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pt-B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793.423.293,08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pt-B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888.006.604,52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</a:t>
                      </a: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(COM Comp. Financeira)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pt-B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1.650.127.332,34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pt-B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1.922.940.774,99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Ativo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pt-B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954.844.419,64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pt-B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1.093.853.777,20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Déficit Atuarial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pt-B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695.282.912,70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pt-B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829.086.997,79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48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bg2"/>
                </a:solidFill>
              </a:rPr>
              <a:t>IPREJUN: RPPS Jundiaí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2"/>
                </a:solidFill>
              </a:rPr>
              <a:t>Resultados: alíquotas sobre a folha salarial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graphicFrame>
        <p:nvGraphicFramePr>
          <p:cNvPr id="9" name="Group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00129653"/>
              </p:ext>
            </p:extLst>
          </p:nvPr>
        </p:nvGraphicFramePr>
        <p:xfrm>
          <a:off x="911423" y="2132856"/>
          <a:ext cx="7648892" cy="4114800"/>
        </p:xfrm>
        <a:graphic>
          <a:graphicData uri="http://schemas.openxmlformats.org/drawingml/2006/table">
            <a:tbl>
              <a:tblPr/>
              <a:tblGrid>
                <a:gridCol w="4050030"/>
                <a:gridCol w="3598862"/>
              </a:tblGrid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Benefícios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 (% da Folha)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Aposentadorias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Aposentadoria por Invalidez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1,16%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Pensão por Morte de Ativo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4,49%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Pensão Morte (apos. + inv.)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1,82%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Auxílios (AD, SM, AR, SF)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Custos Administrativos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 Especial 2015 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(com CP)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30,06%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6228333" y="6309320"/>
            <a:ext cx="30241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200" dirty="0"/>
              <a:t>Folha = </a:t>
            </a:r>
            <a:r>
              <a:rPr lang="pt-BR" sz="1200" dirty="0" smtClean="0"/>
              <a:t>29.714.228,07</a:t>
            </a:r>
            <a:endParaRPr lang="pt-BR" sz="1200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665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bg2"/>
                </a:solidFill>
              </a:rPr>
              <a:t>IPREJUN: RPPS Jundiaí</a:t>
            </a:r>
            <a:endParaRPr lang="pt-BR" b="1" dirty="0">
              <a:solidFill>
                <a:schemeClr val="bg2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 Comparações</a:t>
            </a:r>
          </a:p>
        </p:txBody>
      </p:sp>
      <p:graphicFrame>
        <p:nvGraphicFramePr>
          <p:cNvPr id="9" name="Group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00129653"/>
              </p:ext>
            </p:extLst>
          </p:nvPr>
        </p:nvGraphicFramePr>
        <p:xfrm>
          <a:off x="755576" y="1628800"/>
          <a:ext cx="7648891" cy="3616328"/>
        </p:xfrm>
        <a:graphic>
          <a:graphicData uri="http://schemas.openxmlformats.org/drawingml/2006/table">
            <a:tbl>
              <a:tblPr/>
              <a:tblGrid>
                <a:gridCol w="2754171"/>
                <a:gridCol w="2447360"/>
                <a:gridCol w="2447360"/>
              </a:tblGrid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Benefícios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Aposentadorias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15,17%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Aposentadoria por Invalidez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1,16%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Pensão por Morte de Ativo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4,01%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4,49%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Pensão Morte (apos. + inv.)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1,96%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1,82%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Auxílios (AD, SM, AR, SF)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1,82%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Custos Administrativos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 Especial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31,33%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30,06%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6119813" y="5445224"/>
            <a:ext cx="30241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200" dirty="0"/>
              <a:t>Folha = </a:t>
            </a:r>
            <a:r>
              <a:rPr lang="pt-BR" sz="1200" dirty="0" smtClean="0"/>
              <a:t>29.714.228,07</a:t>
            </a:r>
            <a:endParaRPr lang="pt-BR" sz="1200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3779912" y="5445224"/>
            <a:ext cx="30241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200" dirty="0"/>
              <a:t>Folha = </a:t>
            </a:r>
            <a:r>
              <a:rPr lang="pt-BR" sz="1200" dirty="0" smtClean="0"/>
              <a:t>26.462.459,78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xmlns="" val="1282665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bg2"/>
                </a:solidFill>
              </a:rPr>
              <a:t>IPREJUN: RPPS Jundiaí</a:t>
            </a:r>
            <a:endParaRPr lang="pt-BR" b="1" dirty="0">
              <a:solidFill>
                <a:schemeClr val="bg2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Comparação últimas 3 avaliações</a:t>
            </a:r>
            <a:endParaRPr lang="pt-BR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539552" y="2132856"/>
          <a:ext cx="7993061" cy="4248144"/>
        </p:xfrm>
        <a:graphic>
          <a:graphicData uri="http://schemas.openxmlformats.org/drawingml/2006/table">
            <a:tbl>
              <a:tblPr/>
              <a:tblGrid>
                <a:gridCol w="3138906"/>
                <a:gridCol w="1269284"/>
                <a:gridCol w="1149217"/>
                <a:gridCol w="1217827"/>
                <a:gridCol w="1217827"/>
              </a:tblGrid>
              <a:tr h="18605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Estatísticas e Resultados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Exercícios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605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Item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1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Total de Servidores Ativos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6.829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7.267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7.382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7.768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1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Total de Servidores Aposentados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965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1.143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1.317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1.399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1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Total de Pensionistas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301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326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344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357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1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1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Folha Salarial dos Ativos (R$)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17.033.151,00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28.355.234,28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26.462.473,80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29.714.228,07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1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Salário Médio dos Ativos (R$)</a:t>
                      </a:r>
                    </a:p>
                  </a:txBody>
                  <a:tcPr marL="1143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2.494,24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3.901,92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3.584,73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3.825,21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1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1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Folha Salarial dos Inativos (R$)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4.122.494,00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5.156.250,85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6.630.627,55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7.438.401,55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1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Benefício Médio dos Inativos (R$)</a:t>
                      </a:r>
                    </a:p>
                  </a:txBody>
                  <a:tcPr marL="1143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3.256,31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3.510,04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3.991,95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4.235,99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142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1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Alíquota de Contribuição, incluindo Custo Normal e Especial e Auxílios, e a compensação (% da Folha de Ativos)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38,24%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39,75%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31,33%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30,06%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1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1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Idade Média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1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Servidores em Atividade</a:t>
                      </a:r>
                    </a:p>
                  </a:txBody>
                  <a:tcPr marL="1143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43,24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43,20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43,17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43,39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1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Servidores Inativos</a:t>
                      </a:r>
                    </a:p>
                  </a:txBody>
                  <a:tcPr marL="1143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64,73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63,82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63,94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64,14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1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Pensionistas</a:t>
                      </a:r>
                    </a:p>
                  </a:txBody>
                  <a:tcPr marL="1143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53,67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57,30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59,08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60,83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42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1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Reserva Matemática Total (somente Regime de Capitalização)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845.126.847,53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2.008.092.913,45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1.729.580.745,35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2.073.993.883,05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1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Benefícios a Conceder</a:t>
                      </a:r>
                    </a:p>
                  </a:txBody>
                  <a:tcPr marL="1143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238.587.882,78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1.271.873.977,20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833.235.023,86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960.662.126,25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1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Benefícios Concedidos</a:t>
                      </a:r>
                    </a:p>
                  </a:txBody>
                  <a:tcPr marL="1143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606.538.964,75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736.218.936,25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896.345.721,49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1.113.331.756,80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1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1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Patrimônio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721.523.750,90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755.821.884,35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954.844.419,64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1.093.853.777,20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42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1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Estimativa da Compensação Previdenciária [Receber (+) ou Pagar (-)]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132.455.547,00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212.013.068,13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79.453.413,01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151.053.108,06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05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1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Resultado [Superávit (+) ou Déficit (-)]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8.852.450,37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-1.040.257.960,97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-695.282.912,70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-829.086.997,79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3930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bg2"/>
                </a:solidFill>
              </a:rPr>
              <a:t>IPREJUN: RPPS Jundiaí</a:t>
            </a:r>
            <a:endParaRPr lang="pt-BR" b="1" dirty="0">
              <a:solidFill>
                <a:schemeClr val="bg2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Comparação últimas 3 avaliações</a:t>
            </a:r>
            <a:endParaRPr lang="pt-BR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97205507"/>
              </p:ext>
            </p:extLst>
          </p:nvPr>
        </p:nvGraphicFramePr>
        <p:xfrm>
          <a:off x="611560" y="2276872"/>
          <a:ext cx="7993061" cy="3743799"/>
        </p:xfrm>
        <a:graphic>
          <a:graphicData uri="http://schemas.openxmlformats.org/drawingml/2006/table">
            <a:tbl>
              <a:tblPr/>
              <a:tblGrid>
                <a:gridCol w="3138906"/>
                <a:gridCol w="1269284"/>
                <a:gridCol w="1149217"/>
                <a:gridCol w="1217827"/>
                <a:gridCol w="1217827"/>
              </a:tblGrid>
              <a:tr h="24770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Hipóteses Atuariais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Exercícios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093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Item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329">
                <a:tc>
                  <a:txBody>
                    <a:bodyPr/>
                    <a:lstStyle/>
                    <a:p>
                      <a:pPr algn="just" fontAlgn="t"/>
                      <a:r>
                        <a:rPr lang="pt-BR" sz="10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Método Atuarial (aposentadorias)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Agregado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PUC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PUC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PUC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329">
                <a:tc>
                  <a:txBody>
                    <a:bodyPr/>
                    <a:lstStyle/>
                    <a:p>
                      <a:pPr algn="just" fontAlgn="t"/>
                      <a:r>
                        <a:rPr lang="pt-BR" sz="1000" b="1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Tábua de Mortalidade para fins: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32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de Aposentadoria</a:t>
                      </a:r>
                    </a:p>
                  </a:txBody>
                  <a:tcPr marL="1143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Outros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Outros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Outros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IBGE 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32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de Morte de Ativo ou Inativo</a:t>
                      </a:r>
                    </a:p>
                  </a:txBody>
                  <a:tcPr marL="1143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Outros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Outros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Outros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IBGE 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32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de Morte de Inválido</a:t>
                      </a:r>
                    </a:p>
                  </a:txBody>
                  <a:tcPr marL="1143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Outros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Outros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Outros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IBGE 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329">
                <a:tc>
                  <a:txBody>
                    <a:bodyPr/>
                    <a:lstStyle/>
                    <a:p>
                      <a:pPr algn="just" fontAlgn="t"/>
                      <a:r>
                        <a:rPr lang="pt-BR" sz="1000" b="1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Tábua de Entrada em Invalidez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Outros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alvaro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alvaro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alvaro</a:t>
                      </a:r>
                      <a:endParaRPr lang="pt-BR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329">
                <a:tc>
                  <a:txBody>
                    <a:bodyPr/>
                    <a:lstStyle/>
                    <a:p>
                      <a:pPr algn="just" fontAlgn="t"/>
                      <a:r>
                        <a:rPr lang="pt-BR" sz="1000" b="1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Taxas de longo prazo (a.a.)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32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Retorno de Investimentos</a:t>
                      </a:r>
                    </a:p>
                  </a:txBody>
                  <a:tcPr marL="1143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6,00%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6,00%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6,00%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32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Crescimento Salarial</a:t>
                      </a:r>
                    </a:p>
                  </a:txBody>
                  <a:tcPr marL="1143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32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Crescimento do Benefício</a:t>
                      </a:r>
                    </a:p>
                  </a:txBody>
                  <a:tcPr marL="11430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0,50%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3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1" i="0" u="none" strike="noStrike">
                          <a:solidFill>
                            <a:srgbClr val="1F497D"/>
                          </a:solidFill>
                          <a:latin typeface="Times New Roman"/>
                        </a:rPr>
                        <a:t>Fator de Determinação do Valor Real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98,00%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97,80%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97,80%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35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3930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bg2"/>
                </a:solidFill>
              </a:rPr>
              <a:t>IPREJUN: RPPS Jundiaí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2"/>
                </a:solidFill>
              </a:rPr>
              <a:t>Conclusões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Custo Normal Aposentadorias: </a:t>
            </a:r>
            <a:r>
              <a:rPr lang="pt-BR" sz="2000" dirty="0" smtClean="0">
                <a:solidFill>
                  <a:schemeClr val="bg2"/>
                </a:solidFill>
              </a:rPr>
              <a:t>(15,17% para 14,15%)</a:t>
            </a:r>
            <a:r>
              <a:rPr lang="pt-BR" dirty="0" smtClean="0">
                <a:solidFill>
                  <a:schemeClr val="bg2"/>
                </a:solidFill>
              </a:rPr>
              <a:t> </a:t>
            </a: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Entrada de novos servidores</a:t>
            </a: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Custo aumentou em proporção menor que a folha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Custo </a:t>
            </a:r>
            <a:r>
              <a:rPr lang="pt-BR" dirty="0" smtClean="0">
                <a:solidFill>
                  <a:schemeClr val="bg2"/>
                </a:solidFill>
              </a:rPr>
              <a:t>Especial </a:t>
            </a:r>
            <a:r>
              <a:rPr lang="pt-BR" sz="2000" dirty="0" smtClean="0">
                <a:solidFill>
                  <a:schemeClr val="bg2"/>
                </a:solidFill>
              </a:rPr>
              <a:t>(déficit atuarial)</a:t>
            </a:r>
            <a:r>
              <a:rPr lang="pt-BR" dirty="0" smtClean="0">
                <a:solidFill>
                  <a:schemeClr val="bg2"/>
                </a:solidFill>
              </a:rPr>
              <a:t>: </a:t>
            </a:r>
            <a:r>
              <a:rPr lang="pt-BR" sz="2000" dirty="0" smtClean="0">
                <a:solidFill>
                  <a:schemeClr val="bg2"/>
                </a:solidFill>
              </a:rPr>
              <a:t>(6,00% -&gt; escalonamento)</a:t>
            </a: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Patrimônio subiu 15% (meta atuarial não batida)</a:t>
            </a: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Reservas subiram 20% (folha </a:t>
            </a:r>
            <a:r>
              <a:rPr lang="pt-BR" dirty="0" smtClean="0">
                <a:solidFill>
                  <a:schemeClr val="bg2"/>
                </a:solidFill>
                <a:sym typeface="Wingdings" pitchFamily="2" charset="2"/>
              </a:rPr>
              <a:t> 12%; método)</a:t>
            </a:r>
            <a:endParaRPr lang="pt-BR" dirty="0" smtClean="0">
              <a:solidFill>
                <a:schemeClr val="bg2"/>
              </a:solidFill>
            </a:endParaRPr>
          </a:p>
          <a:p>
            <a:pPr lvl="1">
              <a:defRPr/>
            </a:pPr>
            <a:endParaRPr lang="pt-BR" dirty="0" smtClean="0">
              <a:solidFill>
                <a:schemeClr val="bg2"/>
              </a:solidFill>
            </a:endParaRPr>
          </a:p>
          <a:p>
            <a:pPr lvl="1">
              <a:defRPr/>
            </a:pPr>
            <a:endParaRPr lang="pt-BR" dirty="0" smtClean="0">
              <a:solidFill>
                <a:schemeClr val="bg2"/>
              </a:solidFill>
            </a:endParaRPr>
          </a:p>
          <a:p>
            <a:pPr lvl="1">
              <a:defRPr/>
            </a:pPr>
            <a:endParaRPr lang="pt-BR" dirty="0" smtClean="0">
              <a:solidFill>
                <a:schemeClr val="bg2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30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bg2"/>
                </a:solidFill>
              </a:rPr>
              <a:t>IPREJUN: RPPS Jundiaí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2800" dirty="0"/>
          </a:p>
          <a:p>
            <a:pPr marL="0" indent="0">
              <a:buNone/>
              <a:defRPr/>
            </a:pPr>
            <a:endParaRPr lang="en-US" sz="2800" dirty="0"/>
          </a:p>
          <a:p>
            <a:pPr marL="0" indent="0">
              <a:buNone/>
              <a:defRPr/>
            </a:pPr>
            <a:r>
              <a:rPr lang="en-US" sz="2800" dirty="0"/>
              <a:t>Obrigado!</a:t>
            </a:r>
          </a:p>
          <a:p>
            <a:pPr marL="0" indent="0">
              <a:buNone/>
              <a:defRPr/>
            </a:pPr>
            <a:endParaRPr lang="en-US" sz="2800" dirty="0"/>
          </a:p>
          <a:p>
            <a:pPr marL="0" indent="0">
              <a:buNone/>
              <a:defRPr/>
            </a:pPr>
            <a:r>
              <a:rPr lang="en-US" sz="2800" dirty="0" err="1"/>
              <a:t>Esteja</a:t>
            </a:r>
            <a:r>
              <a:rPr lang="en-US" sz="2800" dirty="0"/>
              <a:t> a </a:t>
            </a:r>
            <a:r>
              <a:rPr lang="en-US" sz="2800" dirty="0" err="1"/>
              <a:t>vontade</a:t>
            </a:r>
            <a:r>
              <a:rPr lang="en-US" sz="2800" dirty="0"/>
              <a:t> </a:t>
            </a:r>
            <a:r>
              <a:rPr lang="en-US" sz="2800" dirty="0" err="1"/>
              <a:t>para</a:t>
            </a:r>
            <a:r>
              <a:rPr lang="en-US" sz="2800" dirty="0"/>
              <a:t> um </a:t>
            </a:r>
            <a:r>
              <a:rPr lang="en-US" sz="2800" dirty="0" err="1"/>
              <a:t>contato</a:t>
            </a:r>
            <a:r>
              <a:rPr lang="en-US" sz="2800" dirty="0"/>
              <a:t>.</a:t>
            </a:r>
          </a:p>
          <a:p>
            <a:pPr marL="0" indent="0">
              <a:buNone/>
              <a:defRPr/>
            </a:pPr>
            <a:r>
              <a:rPr lang="en-US" sz="2800" dirty="0"/>
              <a:t>	alvaro.abreu@consultoriaexponencial.com.br </a:t>
            </a:r>
          </a:p>
          <a:p>
            <a:pPr marL="0" indent="0"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(11) 9 8258-0246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Avaliação Atuarial RPPS Jundiaí</a:t>
            </a:r>
          </a:p>
        </p:txBody>
      </p:sp>
      <p:pic>
        <p:nvPicPr>
          <p:cNvPr id="8" name="Imagem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1010920" cy="10795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89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bg2"/>
                </a:solidFill>
              </a:rPr>
              <a:t>IPREJUN: RPPS Jundiaí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2"/>
                </a:solidFill>
              </a:rPr>
              <a:t>Base Atuarial</a:t>
            </a:r>
          </a:p>
          <a:p>
            <a:pPr>
              <a:defRPr/>
            </a:pPr>
            <a:r>
              <a:rPr lang="pt-BR" dirty="0">
                <a:solidFill>
                  <a:schemeClr val="bg2"/>
                </a:solidFill>
              </a:rPr>
              <a:t>Dados dos Servidores em Atividade e </a:t>
            </a:r>
            <a:r>
              <a:rPr lang="pt-BR" dirty="0" smtClean="0">
                <a:solidFill>
                  <a:schemeClr val="bg2"/>
                </a:solidFill>
              </a:rPr>
              <a:t>Inativos</a:t>
            </a:r>
          </a:p>
          <a:p>
            <a:pPr>
              <a:defRPr/>
            </a:pPr>
            <a:r>
              <a:rPr lang="pt-BR" dirty="0">
                <a:solidFill>
                  <a:schemeClr val="bg2"/>
                </a:solidFill>
              </a:rPr>
              <a:t>Distribuições dos </a:t>
            </a:r>
            <a:r>
              <a:rPr lang="pt-BR" dirty="0" smtClean="0">
                <a:solidFill>
                  <a:schemeClr val="bg2"/>
                </a:solidFill>
              </a:rPr>
              <a:t>Servidores</a:t>
            </a:r>
          </a:p>
          <a:p>
            <a:pPr>
              <a:defRPr/>
            </a:pPr>
            <a:r>
              <a:rPr lang="pt-BR" dirty="0" smtClean="0">
                <a:solidFill>
                  <a:schemeClr val="bg2"/>
                </a:solidFill>
              </a:rPr>
              <a:t>Resultados</a:t>
            </a:r>
          </a:p>
          <a:p>
            <a:pPr>
              <a:defRPr/>
            </a:pPr>
            <a:r>
              <a:rPr lang="pt-BR" dirty="0" smtClean="0">
                <a:solidFill>
                  <a:schemeClr val="bg2"/>
                </a:solidFill>
              </a:rPr>
              <a:t>Conclusões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51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35" name="Group 1"/>
          <p:cNvGrpSpPr>
            <a:grpSpLocks noChangeAspect="1"/>
          </p:cNvGrpSpPr>
          <p:nvPr/>
        </p:nvGrpSpPr>
        <p:grpSpPr bwMode="auto">
          <a:xfrm>
            <a:off x="971630" y="2708920"/>
            <a:ext cx="7650984" cy="1143000"/>
            <a:chOff x="2554" y="0"/>
            <a:chExt cx="5432" cy="1309"/>
          </a:xfrm>
        </p:grpSpPr>
        <p:sp>
          <p:nvSpPr>
            <p:cNvPr id="36" name="AutoShape 29"/>
            <p:cNvSpPr>
              <a:spLocks noChangeAspect="1" noChangeArrowheads="1" noTextEdit="1"/>
            </p:cNvSpPr>
            <p:nvPr/>
          </p:nvSpPr>
          <p:spPr bwMode="auto">
            <a:xfrm>
              <a:off x="2618" y="0"/>
              <a:ext cx="5368" cy="1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Line 27"/>
            <p:cNvSpPr>
              <a:spLocks noChangeShapeType="1"/>
            </p:cNvSpPr>
            <p:nvPr/>
          </p:nvSpPr>
          <p:spPr bwMode="auto">
            <a:xfrm>
              <a:off x="3142" y="654"/>
              <a:ext cx="36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>
              <a:off x="3142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3665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>
              <a:off x="4189" y="655"/>
              <a:ext cx="1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Line 23"/>
            <p:cNvSpPr>
              <a:spLocks noChangeShapeType="1"/>
            </p:cNvSpPr>
            <p:nvPr/>
          </p:nvSpPr>
          <p:spPr bwMode="auto">
            <a:xfrm>
              <a:off x="4713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Line 22"/>
            <p:cNvSpPr>
              <a:spLocks noChangeShapeType="1"/>
            </p:cNvSpPr>
            <p:nvPr/>
          </p:nvSpPr>
          <p:spPr bwMode="auto">
            <a:xfrm>
              <a:off x="6153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" name="Text Box 21"/>
            <p:cNvSpPr txBox="1">
              <a:spLocks noChangeArrowheads="1"/>
            </p:cNvSpPr>
            <p:nvPr/>
          </p:nvSpPr>
          <p:spPr bwMode="auto">
            <a:xfrm>
              <a:off x="3665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5106" y="262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 Box 19"/>
            <p:cNvSpPr txBox="1">
              <a:spLocks noChangeArrowheads="1"/>
            </p:cNvSpPr>
            <p:nvPr/>
          </p:nvSpPr>
          <p:spPr bwMode="auto">
            <a:xfrm>
              <a:off x="5106" y="785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 Box 18"/>
            <p:cNvSpPr txBox="1">
              <a:spLocks noChangeArrowheads="1"/>
            </p:cNvSpPr>
            <p:nvPr/>
          </p:nvSpPr>
          <p:spPr bwMode="auto">
            <a:xfrm>
              <a:off x="2554" y="783"/>
              <a:ext cx="719" cy="2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Admissão = 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17"/>
            <p:cNvSpPr txBox="1">
              <a:spLocks noChangeArrowheads="1"/>
            </p:cNvSpPr>
            <p:nvPr/>
          </p:nvSpPr>
          <p:spPr bwMode="auto">
            <a:xfrm>
              <a:off x="3535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16"/>
            <p:cNvSpPr txBox="1">
              <a:spLocks noChangeArrowheads="1"/>
            </p:cNvSpPr>
            <p:nvPr/>
          </p:nvSpPr>
          <p:spPr bwMode="auto">
            <a:xfrm>
              <a:off x="4058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 Box 15"/>
            <p:cNvSpPr txBox="1">
              <a:spLocks noChangeArrowheads="1"/>
            </p:cNvSpPr>
            <p:nvPr/>
          </p:nvSpPr>
          <p:spPr bwMode="auto">
            <a:xfrm>
              <a:off x="4583" y="785"/>
              <a:ext cx="259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 Box 14"/>
            <p:cNvSpPr txBox="1">
              <a:spLocks noChangeArrowheads="1"/>
            </p:cNvSpPr>
            <p:nvPr/>
          </p:nvSpPr>
          <p:spPr bwMode="auto">
            <a:xfrm>
              <a:off x="5760" y="785"/>
              <a:ext cx="525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n-1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Line 13"/>
            <p:cNvSpPr>
              <a:spLocks noChangeShapeType="1"/>
            </p:cNvSpPr>
            <p:nvPr/>
          </p:nvSpPr>
          <p:spPr bwMode="auto">
            <a:xfrm flipV="1">
              <a:off x="3665" y="393"/>
              <a:ext cx="0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" name="Text Box 12"/>
            <p:cNvSpPr txBox="1">
              <a:spLocks noChangeArrowheads="1"/>
            </p:cNvSpPr>
            <p:nvPr/>
          </p:nvSpPr>
          <p:spPr bwMode="auto">
            <a:xfrm>
              <a:off x="471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Line 11"/>
            <p:cNvSpPr>
              <a:spLocks noChangeShapeType="1"/>
            </p:cNvSpPr>
            <p:nvPr/>
          </p:nvSpPr>
          <p:spPr bwMode="auto">
            <a:xfrm flipV="1">
              <a:off x="4713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Text Box 10"/>
            <p:cNvSpPr txBox="1">
              <a:spLocks noChangeArrowheads="1"/>
            </p:cNvSpPr>
            <p:nvPr/>
          </p:nvSpPr>
          <p:spPr bwMode="auto">
            <a:xfrm>
              <a:off x="615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ine 9"/>
            <p:cNvSpPr>
              <a:spLocks noChangeShapeType="1"/>
            </p:cNvSpPr>
            <p:nvPr/>
          </p:nvSpPr>
          <p:spPr bwMode="auto">
            <a:xfrm flipV="1">
              <a:off x="6153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Text Box 8"/>
            <p:cNvSpPr txBox="1">
              <a:spLocks noChangeArrowheads="1"/>
            </p:cNvSpPr>
            <p:nvPr/>
          </p:nvSpPr>
          <p:spPr bwMode="auto">
            <a:xfrm>
              <a:off x="4189" y="262"/>
              <a:ext cx="263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Line 7"/>
            <p:cNvSpPr>
              <a:spLocks noChangeShapeType="1"/>
            </p:cNvSpPr>
            <p:nvPr/>
          </p:nvSpPr>
          <p:spPr bwMode="auto">
            <a:xfrm flipV="1">
              <a:off x="4189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" name="Line 6"/>
            <p:cNvSpPr>
              <a:spLocks noChangeShapeType="1"/>
            </p:cNvSpPr>
            <p:nvPr/>
          </p:nvSpPr>
          <p:spPr bwMode="auto">
            <a:xfrm>
              <a:off x="6808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" name="Text Box 5"/>
            <p:cNvSpPr txBox="1">
              <a:spLocks noChangeArrowheads="1"/>
            </p:cNvSpPr>
            <p:nvPr/>
          </p:nvSpPr>
          <p:spPr bwMode="auto">
            <a:xfrm>
              <a:off x="6546" y="785"/>
              <a:ext cx="1069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 = aposentadoria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 Box 4"/>
            <p:cNvSpPr txBox="1">
              <a:spLocks noChangeArrowheads="1"/>
            </p:cNvSpPr>
            <p:nvPr/>
          </p:nvSpPr>
          <p:spPr bwMode="auto">
            <a:xfrm>
              <a:off x="6808" y="262"/>
              <a:ext cx="260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Line 3"/>
            <p:cNvSpPr>
              <a:spLocks noChangeShapeType="1"/>
            </p:cNvSpPr>
            <p:nvPr/>
          </p:nvSpPr>
          <p:spPr bwMode="auto">
            <a:xfrm flipV="1">
              <a:off x="6808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72" name="Group 1"/>
          <p:cNvGrpSpPr>
            <a:grpSpLocks noChangeAspect="1"/>
          </p:cNvGrpSpPr>
          <p:nvPr/>
        </p:nvGrpSpPr>
        <p:grpSpPr bwMode="auto">
          <a:xfrm>
            <a:off x="971953" y="4493291"/>
            <a:ext cx="7650663" cy="1143000"/>
            <a:chOff x="2502" y="0"/>
            <a:chExt cx="5484" cy="1309"/>
          </a:xfrm>
        </p:grpSpPr>
        <p:sp>
          <p:nvSpPr>
            <p:cNvPr id="73" name="AutoShape 29"/>
            <p:cNvSpPr>
              <a:spLocks noChangeAspect="1" noChangeArrowheads="1" noTextEdit="1"/>
            </p:cNvSpPr>
            <p:nvPr/>
          </p:nvSpPr>
          <p:spPr bwMode="auto">
            <a:xfrm>
              <a:off x="2618" y="0"/>
              <a:ext cx="5368" cy="1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" name="Line 27"/>
            <p:cNvSpPr>
              <a:spLocks noChangeShapeType="1"/>
            </p:cNvSpPr>
            <p:nvPr/>
          </p:nvSpPr>
          <p:spPr bwMode="auto">
            <a:xfrm>
              <a:off x="3142" y="654"/>
              <a:ext cx="36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" name="Line 26"/>
            <p:cNvSpPr>
              <a:spLocks noChangeShapeType="1"/>
            </p:cNvSpPr>
            <p:nvPr/>
          </p:nvSpPr>
          <p:spPr bwMode="auto">
            <a:xfrm>
              <a:off x="3142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" name="Line 25"/>
            <p:cNvSpPr>
              <a:spLocks noChangeShapeType="1"/>
            </p:cNvSpPr>
            <p:nvPr/>
          </p:nvSpPr>
          <p:spPr bwMode="auto">
            <a:xfrm>
              <a:off x="3665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" name="Line 24"/>
            <p:cNvSpPr>
              <a:spLocks noChangeShapeType="1"/>
            </p:cNvSpPr>
            <p:nvPr/>
          </p:nvSpPr>
          <p:spPr bwMode="auto">
            <a:xfrm>
              <a:off x="4189" y="655"/>
              <a:ext cx="1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" name="Line 22"/>
            <p:cNvSpPr>
              <a:spLocks noChangeShapeType="1"/>
            </p:cNvSpPr>
            <p:nvPr/>
          </p:nvSpPr>
          <p:spPr bwMode="auto">
            <a:xfrm>
              <a:off x="6153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" name="Text Box 21"/>
            <p:cNvSpPr txBox="1">
              <a:spLocks noChangeArrowheads="1"/>
            </p:cNvSpPr>
            <p:nvPr/>
          </p:nvSpPr>
          <p:spPr bwMode="auto">
            <a:xfrm>
              <a:off x="3665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Text Box 20"/>
            <p:cNvSpPr txBox="1">
              <a:spLocks noChangeArrowheads="1"/>
            </p:cNvSpPr>
            <p:nvPr/>
          </p:nvSpPr>
          <p:spPr bwMode="auto">
            <a:xfrm>
              <a:off x="5106" y="262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Text Box 19"/>
            <p:cNvSpPr txBox="1">
              <a:spLocks noChangeArrowheads="1"/>
            </p:cNvSpPr>
            <p:nvPr/>
          </p:nvSpPr>
          <p:spPr bwMode="auto">
            <a:xfrm>
              <a:off x="5106" y="785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Text Box 18"/>
            <p:cNvSpPr txBox="1">
              <a:spLocks noChangeArrowheads="1"/>
            </p:cNvSpPr>
            <p:nvPr/>
          </p:nvSpPr>
          <p:spPr bwMode="auto">
            <a:xfrm>
              <a:off x="2502" y="785"/>
              <a:ext cx="771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Concessão = 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ext Box 17"/>
            <p:cNvSpPr txBox="1">
              <a:spLocks noChangeArrowheads="1"/>
            </p:cNvSpPr>
            <p:nvPr/>
          </p:nvSpPr>
          <p:spPr bwMode="auto">
            <a:xfrm>
              <a:off x="3535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 Box 16"/>
            <p:cNvSpPr txBox="1">
              <a:spLocks noChangeArrowheads="1"/>
            </p:cNvSpPr>
            <p:nvPr/>
          </p:nvSpPr>
          <p:spPr bwMode="auto">
            <a:xfrm>
              <a:off x="4058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ext Box 15"/>
            <p:cNvSpPr txBox="1">
              <a:spLocks noChangeArrowheads="1"/>
            </p:cNvSpPr>
            <p:nvPr/>
          </p:nvSpPr>
          <p:spPr bwMode="auto">
            <a:xfrm>
              <a:off x="4583" y="785"/>
              <a:ext cx="259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 Box 14"/>
            <p:cNvSpPr txBox="1">
              <a:spLocks noChangeArrowheads="1"/>
            </p:cNvSpPr>
            <p:nvPr/>
          </p:nvSpPr>
          <p:spPr bwMode="auto">
            <a:xfrm>
              <a:off x="5760" y="785"/>
              <a:ext cx="525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m-1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Line 13"/>
            <p:cNvSpPr>
              <a:spLocks noChangeShapeType="1"/>
            </p:cNvSpPr>
            <p:nvPr/>
          </p:nvSpPr>
          <p:spPr bwMode="auto">
            <a:xfrm flipV="1">
              <a:off x="3665" y="393"/>
              <a:ext cx="0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" name="Text Box 12"/>
            <p:cNvSpPr txBox="1">
              <a:spLocks noChangeArrowheads="1"/>
            </p:cNvSpPr>
            <p:nvPr/>
          </p:nvSpPr>
          <p:spPr bwMode="auto">
            <a:xfrm>
              <a:off x="471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Text Box 10"/>
            <p:cNvSpPr txBox="1">
              <a:spLocks noChangeArrowheads="1"/>
            </p:cNvSpPr>
            <p:nvPr/>
          </p:nvSpPr>
          <p:spPr bwMode="auto">
            <a:xfrm>
              <a:off x="615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Line 9"/>
            <p:cNvSpPr>
              <a:spLocks noChangeShapeType="1"/>
            </p:cNvSpPr>
            <p:nvPr/>
          </p:nvSpPr>
          <p:spPr bwMode="auto">
            <a:xfrm flipV="1">
              <a:off x="6153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" name="Text Box 8"/>
            <p:cNvSpPr txBox="1">
              <a:spLocks noChangeArrowheads="1"/>
            </p:cNvSpPr>
            <p:nvPr/>
          </p:nvSpPr>
          <p:spPr bwMode="auto">
            <a:xfrm>
              <a:off x="4189" y="262"/>
              <a:ext cx="263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Line 7"/>
            <p:cNvSpPr>
              <a:spLocks noChangeShapeType="1"/>
            </p:cNvSpPr>
            <p:nvPr/>
          </p:nvSpPr>
          <p:spPr bwMode="auto">
            <a:xfrm flipV="1">
              <a:off x="4189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5" name="Line 6"/>
            <p:cNvSpPr>
              <a:spLocks noChangeShapeType="1"/>
            </p:cNvSpPr>
            <p:nvPr/>
          </p:nvSpPr>
          <p:spPr bwMode="auto">
            <a:xfrm>
              <a:off x="6808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6" name="Text Box 5"/>
            <p:cNvSpPr txBox="1">
              <a:spLocks noChangeArrowheads="1"/>
            </p:cNvSpPr>
            <p:nvPr/>
          </p:nvSpPr>
          <p:spPr bwMode="auto">
            <a:xfrm>
              <a:off x="6546" y="785"/>
              <a:ext cx="70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 = morte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Text Box 4"/>
            <p:cNvSpPr txBox="1">
              <a:spLocks noChangeArrowheads="1"/>
            </p:cNvSpPr>
            <p:nvPr/>
          </p:nvSpPr>
          <p:spPr bwMode="auto">
            <a:xfrm>
              <a:off x="6808" y="262"/>
              <a:ext cx="260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Line 3"/>
            <p:cNvSpPr>
              <a:spLocks noChangeShapeType="1"/>
            </p:cNvSpPr>
            <p:nvPr/>
          </p:nvSpPr>
          <p:spPr bwMode="auto">
            <a:xfrm flipV="1">
              <a:off x="6808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1270" name="CaixaDeTexto 11269"/>
          <p:cNvSpPr txBox="1"/>
          <p:nvPr/>
        </p:nvSpPr>
        <p:spPr>
          <a:xfrm>
            <a:off x="1331640" y="2564904"/>
            <a:ext cx="1942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Tem tempo anterior?</a:t>
            </a:r>
            <a:endParaRPr lang="pt-BR" sz="1000" dirty="0"/>
          </a:p>
        </p:txBody>
      </p:sp>
      <p:cxnSp>
        <p:nvCxnSpPr>
          <p:cNvPr id="11274" name="Conector de seta reta 11273"/>
          <p:cNvCxnSpPr/>
          <p:nvPr/>
        </p:nvCxnSpPr>
        <p:spPr>
          <a:xfrm flipH="1">
            <a:off x="971630" y="2492896"/>
            <a:ext cx="89457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aixaDeTexto 104"/>
          <p:cNvSpPr txBox="1"/>
          <p:nvPr/>
        </p:nvSpPr>
        <p:spPr>
          <a:xfrm>
            <a:off x="3692373" y="2564904"/>
            <a:ext cx="2901998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rgbClr val="FF0000"/>
                </a:solidFill>
              </a:rPr>
              <a:t>O que pode ocorrer até a aposentadoria?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106" name="CaixaDeTexto 105"/>
          <p:cNvSpPr txBox="1"/>
          <p:nvPr/>
        </p:nvSpPr>
        <p:spPr>
          <a:xfrm>
            <a:off x="2915816" y="4406915"/>
            <a:ext cx="2901998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rgbClr val="FF0000"/>
                </a:solidFill>
              </a:rPr>
              <a:t>O que pode ocorrer após a aposentadoria?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107" name="CaixaDeTexto 106"/>
          <p:cNvSpPr txBox="1"/>
          <p:nvPr/>
        </p:nvSpPr>
        <p:spPr>
          <a:xfrm>
            <a:off x="7160563" y="2348880"/>
            <a:ext cx="1731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Qual a idade?</a:t>
            </a:r>
          </a:p>
          <a:p>
            <a:r>
              <a:rPr lang="pt-BR" sz="1000" dirty="0" smtClean="0"/>
              <a:t>Qual salário e atividade?</a:t>
            </a:r>
            <a:endParaRPr lang="pt-BR" sz="1000" dirty="0"/>
          </a:p>
        </p:txBody>
      </p:sp>
      <p:cxnSp>
        <p:nvCxnSpPr>
          <p:cNvPr id="108" name="Conector de seta reta 107"/>
          <p:cNvCxnSpPr/>
          <p:nvPr/>
        </p:nvCxnSpPr>
        <p:spPr>
          <a:xfrm flipH="1">
            <a:off x="7104761" y="2748990"/>
            <a:ext cx="746096" cy="5877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69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bg2"/>
                </a:solidFill>
              </a:rPr>
              <a:t>IPREJUN: RPPS Jundiaí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Atuarial: Capitalização e PUC</a:t>
            </a:r>
          </a:p>
        </p:txBody>
      </p:sp>
      <p:sp>
        <p:nvSpPr>
          <p:cNvPr id="71" name="Line 24"/>
          <p:cNvSpPr>
            <a:spLocks noChangeShapeType="1"/>
          </p:cNvSpPr>
          <p:nvPr/>
        </p:nvSpPr>
        <p:spPr bwMode="auto">
          <a:xfrm>
            <a:off x="3995936" y="5045424"/>
            <a:ext cx="1395" cy="1117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9" name="Line 7"/>
          <p:cNvSpPr>
            <a:spLocks noChangeShapeType="1"/>
          </p:cNvSpPr>
          <p:nvPr/>
        </p:nvSpPr>
        <p:spPr bwMode="auto">
          <a:xfrm flipV="1">
            <a:off x="3995936" y="4816649"/>
            <a:ext cx="1395" cy="22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8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02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35" name="Group 1"/>
          <p:cNvGrpSpPr>
            <a:grpSpLocks noChangeAspect="1"/>
          </p:cNvGrpSpPr>
          <p:nvPr/>
        </p:nvGrpSpPr>
        <p:grpSpPr bwMode="auto">
          <a:xfrm>
            <a:off x="971630" y="2708920"/>
            <a:ext cx="7650984" cy="1143000"/>
            <a:chOff x="2554" y="0"/>
            <a:chExt cx="5432" cy="1309"/>
          </a:xfrm>
        </p:grpSpPr>
        <p:sp>
          <p:nvSpPr>
            <p:cNvPr id="36" name="AutoShape 29"/>
            <p:cNvSpPr>
              <a:spLocks noChangeAspect="1" noChangeArrowheads="1" noTextEdit="1"/>
            </p:cNvSpPr>
            <p:nvPr/>
          </p:nvSpPr>
          <p:spPr bwMode="auto">
            <a:xfrm>
              <a:off x="2618" y="0"/>
              <a:ext cx="5368" cy="1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Line 27"/>
            <p:cNvSpPr>
              <a:spLocks noChangeShapeType="1"/>
            </p:cNvSpPr>
            <p:nvPr/>
          </p:nvSpPr>
          <p:spPr bwMode="auto">
            <a:xfrm>
              <a:off x="3142" y="654"/>
              <a:ext cx="36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>
              <a:off x="3142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3665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>
              <a:off x="4189" y="655"/>
              <a:ext cx="1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Line 23"/>
            <p:cNvSpPr>
              <a:spLocks noChangeShapeType="1"/>
            </p:cNvSpPr>
            <p:nvPr/>
          </p:nvSpPr>
          <p:spPr bwMode="auto">
            <a:xfrm>
              <a:off x="4713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Line 22"/>
            <p:cNvSpPr>
              <a:spLocks noChangeShapeType="1"/>
            </p:cNvSpPr>
            <p:nvPr/>
          </p:nvSpPr>
          <p:spPr bwMode="auto">
            <a:xfrm>
              <a:off x="6153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" name="Text Box 21"/>
            <p:cNvSpPr txBox="1">
              <a:spLocks noChangeArrowheads="1"/>
            </p:cNvSpPr>
            <p:nvPr/>
          </p:nvSpPr>
          <p:spPr bwMode="auto">
            <a:xfrm>
              <a:off x="3665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5106" y="262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 Box 19"/>
            <p:cNvSpPr txBox="1">
              <a:spLocks noChangeArrowheads="1"/>
            </p:cNvSpPr>
            <p:nvPr/>
          </p:nvSpPr>
          <p:spPr bwMode="auto">
            <a:xfrm>
              <a:off x="5106" y="785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 Box 18"/>
            <p:cNvSpPr txBox="1">
              <a:spLocks noChangeArrowheads="1"/>
            </p:cNvSpPr>
            <p:nvPr/>
          </p:nvSpPr>
          <p:spPr bwMode="auto">
            <a:xfrm>
              <a:off x="2554" y="783"/>
              <a:ext cx="719" cy="2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Admissão = 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17"/>
            <p:cNvSpPr txBox="1">
              <a:spLocks noChangeArrowheads="1"/>
            </p:cNvSpPr>
            <p:nvPr/>
          </p:nvSpPr>
          <p:spPr bwMode="auto">
            <a:xfrm>
              <a:off x="3535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16"/>
            <p:cNvSpPr txBox="1">
              <a:spLocks noChangeArrowheads="1"/>
            </p:cNvSpPr>
            <p:nvPr/>
          </p:nvSpPr>
          <p:spPr bwMode="auto">
            <a:xfrm>
              <a:off x="4058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 Box 15"/>
            <p:cNvSpPr txBox="1">
              <a:spLocks noChangeArrowheads="1"/>
            </p:cNvSpPr>
            <p:nvPr/>
          </p:nvSpPr>
          <p:spPr bwMode="auto">
            <a:xfrm>
              <a:off x="4583" y="785"/>
              <a:ext cx="259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 Box 14"/>
            <p:cNvSpPr txBox="1">
              <a:spLocks noChangeArrowheads="1"/>
            </p:cNvSpPr>
            <p:nvPr/>
          </p:nvSpPr>
          <p:spPr bwMode="auto">
            <a:xfrm>
              <a:off x="5760" y="785"/>
              <a:ext cx="525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n-1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Line 13"/>
            <p:cNvSpPr>
              <a:spLocks noChangeShapeType="1"/>
            </p:cNvSpPr>
            <p:nvPr/>
          </p:nvSpPr>
          <p:spPr bwMode="auto">
            <a:xfrm flipV="1">
              <a:off x="3665" y="393"/>
              <a:ext cx="0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" name="Text Box 12"/>
            <p:cNvSpPr txBox="1">
              <a:spLocks noChangeArrowheads="1"/>
            </p:cNvSpPr>
            <p:nvPr/>
          </p:nvSpPr>
          <p:spPr bwMode="auto">
            <a:xfrm>
              <a:off x="471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Line 11"/>
            <p:cNvSpPr>
              <a:spLocks noChangeShapeType="1"/>
            </p:cNvSpPr>
            <p:nvPr/>
          </p:nvSpPr>
          <p:spPr bwMode="auto">
            <a:xfrm flipV="1">
              <a:off x="4713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Text Box 10"/>
            <p:cNvSpPr txBox="1">
              <a:spLocks noChangeArrowheads="1"/>
            </p:cNvSpPr>
            <p:nvPr/>
          </p:nvSpPr>
          <p:spPr bwMode="auto">
            <a:xfrm>
              <a:off x="615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ine 9"/>
            <p:cNvSpPr>
              <a:spLocks noChangeShapeType="1"/>
            </p:cNvSpPr>
            <p:nvPr/>
          </p:nvSpPr>
          <p:spPr bwMode="auto">
            <a:xfrm flipV="1">
              <a:off x="6153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Text Box 8"/>
            <p:cNvSpPr txBox="1">
              <a:spLocks noChangeArrowheads="1"/>
            </p:cNvSpPr>
            <p:nvPr/>
          </p:nvSpPr>
          <p:spPr bwMode="auto">
            <a:xfrm>
              <a:off x="4189" y="262"/>
              <a:ext cx="263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Line 7"/>
            <p:cNvSpPr>
              <a:spLocks noChangeShapeType="1"/>
            </p:cNvSpPr>
            <p:nvPr/>
          </p:nvSpPr>
          <p:spPr bwMode="auto">
            <a:xfrm flipV="1">
              <a:off x="4189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" name="Line 6"/>
            <p:cNvSpPr>
              <a:spLocks noChangeShapeType="1"/>
            </p:cNvSpPr>
            <p:nvPr/>
          </p:nvSpPr>
          <p:spPr bwMode="auto">
            <a:xfrm>
              <a:off x="6808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" name="Text Box 5"/>
            <p:cNvSpPr txBox="1">
              <a:spLocks noChangeArrowheads="1"/>
            </p:cNvSpPr>
            <p:nvPr/>
          </p:nvSpPr>
          <p:spPr bwMode="auto">
            <a:xfrm>
              <a:off x="6546" y="785"/>
              <a:ext cx="1069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 = aposentadoria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 Box 4"/>
            <p:cNvSpPr txBox="1">
              <a:spLocks noChangeArrowheads="1"/>
            </p:cNvSpPr>
            <p:nvPr/>
          </p:nvSpPr>
          <p:spPr bwMode="auto">
            <a:xfrm>
              <a:off x="6808" y="262"/>
              <a:ext cx="260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Line 3"/>
            <p:cNvSpPr>
              <a:spLocks noChangeShapeType="1"/>
            </p:cNvSpPr>
            <p:nvPr/>
          </p:nvSpPr>
          <p:spPr bwMode="auto">
            <a:xfrm flipV="1">
              <a:off x="6808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72" name="Group 1"/>
          <p:cNvGrpSpPr>
            <a:grpSpLocks noChangeAspect="1"/>
          </p:cNvGrpSpPr>
          <p:nvPr/>
        </p:nvGrpSpPr>
        <p:grpSpPr bwMode="auto">
          <a:xfrm>
            <a:off x="971953" y="4493291"/>
            <a:ext cx="7650663" cy="1143000"/>
            <a:chOff x="2502" y="0"/>
            <a:chExt cx="5484" cy="1309"/>
          </a:xfrm>
        </p:grpSpPr>
        <p:sp>
          <p:nvSpPr>
            <p:cNvPr id="73" name="AutoShape 29"/>
            <p:cNvSpPr>
              <a:spLocks noChangeAspect="1" noChangeArrowheads="1" noTextEdit="1"/>
            </p:cNvSpPr>
            <p:nvPr/>
          </p:nvSpPr>
          <p:spPr bwMode="auto">
            <a:xfrm>
              <a:off x="2618" y="0"/>
              <a:ext cx="5368" cy="1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" name="Line 27"/>
            <p:cNvSpPr>
              <a:spLocks noChangeShapeType="1"/>
            </p:cNvSpPr>
            <p:nvPr/>
          </p:nvSpPr>
          <p:spPr bwMode="auto">
            <a:xfrm>
              <a:off x="3142" y="654"/>
              <a:ext cx="36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" name="Line 26"/>
            <p:cNvSpPr>
              <a:spLocks noChangeShapeType="1"/>
            </p:cNvSpPr>
            <p:nvPr/>
          </p:nvSpPr>
          <p:spPr bwMode="auto">
            <a:xfrm>
              <a:off x="3142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" name="Line 25"/>
            <p:cNvSpPr>
              <a:spLocks noChangeShapeType="1"/>
            </p:cNvSpPr>
            <p:nvPr/>
          </p:nvSpPr>
          <p:spPr bwMode="auto">
            <a:xfrm>
              <a:off x="3665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" name="Line 24"/>
            <p:cNvSpPr>
              <a:spLocks noChangeShapeType="1"/>
            </p:cNvSpPr>
            <p:nvPr/>
          </p:nvSpPr>
          <p:spPr bwMode="auto">
            <a:xfrm>
              <a:off x="4189" y="655"/>
              <a:ext cx="1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" name="Line 22"/>
            <p:cNvSpPr>
              <a:spLocks noChangeShapeType="1"/>
            </p:cNvSpPr>
            <p:nvPr/>
          </p:nvSpPr>
          <p:spPr bwMode="auto">
            <a:xfrm>
              <a:off x="6153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" name="Text Box 21"/>
            <p:cNvSpPr txBox="1">
              <a:spLocks noChangeArrowheads="1"/>
            </p:cNvSpPr>
            <p:nvPr/>
          </p:nvSpPr>
          <p:spPr bwMode="auto">
            <a:xfrm>
              <a:off x="3665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Text Box 20"/>
            <p:cNvSpPr txBox="1">
              <a:spLocks noChangeArrowheads="1"/>
            </p:cNvSpPr>
            <p:nvPr/>
          </p:nvSpPr>
          <p:spPr bwMode="auto">
            <a:xfrm>
              <a:off x="5106" y="262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Text Box 19"/>
            <p:cNvSpPr txBox="1">
              <a:spLocks noChangeArrowheads="1"/>
            </p:cNvSpPr>
            <p:nvPr/>
          </p:nvSpPr>
          <p:spPr bwMode="auto">
            <a:xfrm>
              <a:off x="5106" y="785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Text Box 18"/>
            <p:cNvSpPr txBox="1">
              <a:spLocks noChangeArrowheads="1"/>
            </p:cNvSpPr>
            <p:nvPr/>
          </p:nvSpPr>
          <p:spPr bwMode="auto">
            <a:xfrm>
              <a:off x="2502" y="785"/>
              <a:ext cx="771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Concessão = 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ext Box 17"/>
            <p:cNvSpPr txBox="1">
              <a:spLocks noChangeArrowheads="1"/>
            </p:cNvSpPr>
            <p:nvPr/>
          </p:nvSpPr>
          <p:spPr bwMode="auto">
            <a:xfrm>
              <a:off x="3535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 Box 16"/>
            <p:cNvSpPr txBox="1">
              <a:spLocks noChangeArrowheads="1"/>
            </p:cNvSpPr>
            <p:nvPr/>
          </p:nvSpPr>
          <p:spPr bwMode="auto">
            <a:xfrm>
              <a:off x="4058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ext Box 15"/>
            <p:cNvSpPr txBox="1">
              <a:spLocks noChangeArrowheads="1"/>
            </p:cNvSpPr>
            <p:nvPr/>
          </p:nvSpPr>
          <p:spPr bwMode="auto">
            <a:xfrm>
              <a:off x="4583" y="785"/>
              <a:ext cx="259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 Box 14"/>
            <p:cNvSpPr txBox="1">
              <a:spLocks noChangeArrowheads="1"/>
            </p:cNvSpPr>
            <p:nvPr/>
          </p:nvSpPr>
          <p:spPr bwMode="auto">
            <a:xfrm>
              <a:off x="5760" y="785"/>
              <a:ext cx="525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m-1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Line 13"/>
            <p:cNvSpPr>
              <a:spLocks noChangeShapeType="1"/>
            </p:cNvSpPr>
            <p:nvPr/>
          </p:nvSpPr>
          <p:spPr bwMode="auto">
            <a:xfrm flipV="1">
              <a:off x="3665" y="393"/>
              <a:ext cx="0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" name="Text Box 12"/>
            <p:cNvSpPr txBox="1">
              <a:spLocks noChangeArrowheads="1"/>
            </p:cNvSpPr>
            <p:nvPr/>
          </p:nvSpPr>
          <p:spPr bwMode="auto">
            <a:xfrm>
              <a:off x="471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Text Box 10"/>
            <p:cNvSpPr txBox="1">
              <a:spLocks noChangeArrowheads="1"/>
            </p:cNvSpPr>
            <p:nvPr/>
          </p:nvSpPr>
          <p:spPr bwMode="auto">
            <a:xfrm>
              <a:off x="615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Line 9"/>
            <p:cNvSpPr>
              <a:spLocks noChangeShapeType="1"/>
            </p:cNvSpPr>
            <p:nvPr/>
          </p:nvSpPr>
          <p:spPr bwMode="auto">
            <a:xfrm flipV="1">
              <a:off x="6153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" name="Text Box 8"/>
            <p:cNvSpPr txBox="1">
              <a:spLocks noChangeArrowheads="1"/>
            </p:cNvSpPr>
            <p:nvPr/>
          </p:nvSpPr>
          <p:spPr bwMode="auto">
            <a:xfrm>
              <a:off x="4189" y="262"/>
              <a:ext cx="263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Line 7"/>
            <p:cNvSpPr>
              <a:spLocks noChangeShapeType="1"/>
            </p:cNvSpPr>
            <p:nvPr/>
          </p:nvSpPr>
          <p:spPr bwMode="auto">
            <a:xfrm flipV="1">
              <a:off x="4189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5" name="Line 6"/>
            <p:cNvSpPr>
              <a:spLocks noChangeShapeType="1"/>
            </p:cNvSpPr>
            <p:nvPr/>
          </p:nvSpPr>
          <p:spPr bwMode="auto">
            <a:xfrm>
              <a:off x="6808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6" name="Text Box 5"/>
            <p:cNvSpPr txBox="1">
              <a:spLocks noChangeArrowheads="1"/>
            </p:cNvSpPr>
            <p:nvPr/>
          </p:nvSpPr>
          <p:spPr bwMode="auto">
            <a:xfrm>
              <a:off x="6546" y="785"/>
              <a:ext cx="70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 = morte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Text Box 4"/>
            <p:cNvSpPr txBox="1">
              <a:spLocks noChangeArrowheads="1"/>
            </p:cNvSpPr>
            <p:nvPr/>
          </p:nvSpPr>
          <p:spPr bwMode="auto">
            <a:xfrm>
              <a:off x="6808" y="262"/>
              <a:ext cx="260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Line 3"/>
            <p:cNvSpPr>
              <a:spLocks noChangeShapeType="1"/>
            </p:cNvSpPr>
            <p:nvPr/>
          </p:nvSpPr>
          <p:spPr bwMode="auto">
            <a:xfrm flipV="1">
              <a:off x="6808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05" name="CaixaDeTexto 104"/>
          <p:cNvSpPr txBox="1"/>
          <p:nvPr/>
        </p:nvSpPr>
        <p:spPr>
          <a:xfrm>
            <a:off x="3692373" y="2564904"/>
            <a:ext cx="2901998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rgbClr val="FF0000"/>
                </a:solidFill>
              </a:rPr>
              <a:t>O que pode ocorrer até a aposentadoria?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106" name="CaixaDeTexto 105"/>
          <p:cNvSpPr txBox="1"/>
          <p:nvPr/>
        </p:nvSpPr>
        <p:spPr>
          <a:xfrm>
            <a:off x="2915816" y="4406915"/>
            <a:ext cx="2901998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rgbClr val="FF0000"/>
                </a:solidFill>
              </a:rPr>
              <a:t>O que pode ocorrer após a aposentadoria?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850857" y="2276872"/>
            <a:ext cx="897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Demissão</a:t>
            </a:r>
          </a:p>
          <a:p>
            <a:r>
              <a:rPr lang="pt-BR" sz="1000" dirty="0" smtClean="0"/>
              <a:t>Casamento</a:t>
            </a:r>
          </a:p>
          <a:p>
            <a:r>
              <a:rPr lang="pt-BR" sz="1000" dirty="0" smtClean="0"/>
              <a:t>Nascimento</a:t>
            </a:r>
          </a:p>
          <a:p>
            <a:r>
              <a:rPr lang="pt-BR" sz="1000" dirty="0" smtClean="0"/>
              <a:t>Morte</a:t>
            </a:r>
          </a:p>
          <a:p>
            <a:r>
              <a:rPr lang="pt-BR" sz="1000" dirty="0" smtClean="0"/>
              <a:t>Invalidez</a:t>
            </a:r>
          </a:p>
          <a:p>
            <a:r>
              <a:rPr lang="pt-BR" sz="1000" dirty="0" smtClean="0"/>
              <a:t>Doença</a:t>
            </a:r>
            <a:endParaRPr lang="pt-BR" sz="1000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7850857" y="4293096"/>
            <a:ext cx="969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Morte</a:t>
            </a:r>
          </a:p>
          <a:p>
            <a:r>
              <a:rPr lang="pt-BR" sz="1000" dirty="0" smtClean="0"/>
              <a:t>Longevidade</a:t>
            </a:r>
            <a:endParaRPr lang="pt-BR" sz="1000" dirty="0"/>
          </a:p>
        </p:txBody>
      </p:sp>
      <p:sp>
        <p:nvSpPr>
          <p:cNvPr id="65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pic>
        <p:nvPicPr>
          <p:cNvPr id="66" name="Imagem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67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bg2"/>
                </a:solidFill>
              </a:rPr>
              <a:t>IPREJUN: RPPS Jundiaí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 Avaliação Atuarial: Capitalização e PUC</a:t>
            </a:r>
          </a:p>
        </p:txBody>
      </p:sp>
      <p:sp>
        <p:nvSpPr>
          <p:cNvPr id="70" name="Line 24"/>
          <p:cNvSpPr>
            <a:spLocks noChangeShapeType="1"/>
          </p:cNvSpPr>
          <p:nvPr/>
        </p:nvSpPr>
        <p:spPr bwMode="auto">
          <a:xfrm>
            <a:off x="3995936" y="5045424"/>
            <a:ext cx="1395" cy="1117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" name="Line 7"/>
          <p:cNvSpPr>
            <a:spLocks noChangeShapeType="1"/>
          </p:cNvSpPr>
          <p:nvPr/>
        </p:nvSpPr>
        <p:spPr bwMode="auto">
          <a:xfrm flipV="1">
            <a:off x="3995936" y="4816649"/>
            <a:ext cx="1395" cy="22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8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40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35" name="Group 1"/>
          <p:cNvGrpSpPr>
            <a:grpSpLocks noChangeAspect="1"/>
          </p:cNvGrpSpPr>
          <p:nvPr/>
        </p:nvGrpSpPr>
        <p:grpSpPr bwMode="auto">
          <a:xfrm>
            <a:off x="971630" y="2708920"/>
            <a:ext cx="7650984" cy="1143000"/>
            <a:chOff x="2554" y="0"/>
            <a:chExt cx="5432" cy="1309"/>
          </a:xfrm>
        </p:grpSpPr>
        <p:sp>
          <p:nvSpPr>
            <p:cNvPr id="36" name="AutoShape 29"/>
            <p:cNvSpPr>
              <a:spLocks noChangeAspect="1" noChangeArrowheads="1" noTextEdit="1"/>
            </p:cNvSpPr>
            <p:nvPr/>
          </p:nvSpPr>
          <p:spPr bwMode="auto">
            <a:xfrm>
              <a:off x="2618" y="0"/>
              <a:ext cx="5368" cy="1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Line 27"/>
            <p:cNvSpPr>
              <a:spLocks noChangeShapeType="1"/>
            </p:cNvSpPr>
            <p:nvPr/>
          </p:nvSpPr>
          <p:spPr bwMode="auto">
            <a:xfrm>
              <a:off x="3142" y="654"/>
              <a:ext cx="36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>
              <a:off x="3142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3665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>
              <a:off x="4189" y="655"/>
              <a:ext cx="1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Line 23"/>
            <p:cNvSpPr>
              <a:spLocks noChangeShapeType="1"/>
            </p:cNvSpPr>
            <p:nvPr/>
          </p:nvSpPr>
          <p:spPr bwMode="auto">
            <a:xfrm>
              <a:off x="4713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Line 22"/>
            <p:cNvSpPr>
              <a:spLocks noChangeShapeType="1"/>
            </p:cNvSpPr>
            <p:nvPr/>
          </p:nvSpPr>
          <p:spPr bwMode="auto">
            <a:xfrm>
              <a:off x="6153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" name="Text Box 21"/>
            <p:cNvSpPr txBox="1">
              <a:spLocks noChangeArrowheads="1"/>
            </p:cNvSpPr>
            <p:nvPr/>
          </p:nvSpPr>
          <p:spPr bwMode="auto">
            <a:xfrm>
              <a:off x="3665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5106" y="262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 Box 19"/>
            <p:cNvSpPr txBox="1">
              <a:spLocks noChangeArrowheads="1"/>
            </p:cNvSpPr>
            <p:nvPr/>
          </p:nvSpPr>
          <p:spPr bwMode="auto">
            <a:xfrm>
              <a:off x="5106" y="785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 Box 18"/>
            <p:cNvSpPr txBox="1">
              <a:spLocks noChangeArrowheads="1"/>
            </p:cNvSpPr>
            <p:nvPr/>
          </p:nvSpPr>
          <p:spPr bwMode="auto">
            <a:xfrm>
              <a:off x="2554" y="783"/>
              <a:ext cx="719" cy="2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Admissão = 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17"/>
            <p:cNvSpPr txBox="1">
              <a:spLocks noChangeArrowheads="1"/>
            </p:cNvSpPr>
            <p:nvPr/>
          </p:nvSpPr>
          <p:spPr bwMode="auto">
            <a:xfrm>
              <a:off x="3535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16"/>
            <p:cNvSpPr txBox="1">
              <a:spLocks noChangeArrowheads="1"/>
            </p:cNvSpPr>
            <p:nvPr/>
          </p:nvSpPr>
          <p:spPr bwMode="auto">
            <a:xfrm>
              <a:off x="4058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 Box 15"/>
            <p:cNvSpPr txBox="1">
              <a:spLocks noChangeArrowheads="1"/>
            </p:cNvSpPr>
            <p:nvPr/>
          </p:nvSpPr>
          <p:spPr bwMode="auto">
            <a:xfrm>
              <a:off x="4583" y="785"/>
              <a:ext cx="259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 Box 14"/>
            <p:cNvSpPr txBox="1">
              <a:spLocks noChangeArrowheads="1"/>
            </p:cNvSpPr>
            <p:nvPr/>
          </p:nvSpPr>
          <p:spPr bwMode="auto">
            <a:xfrm>
              <a:off x="5760" y="785"/>
              <a:ext cx="525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n-1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Line 13"/>
            <p:cNvSpPr>
              <a:spLocks noChangeShapeType="1"/>
            </p:cNvSpPr>
            <p:nvPr/>
          </p:nvSpPr>
          <p:spPr bwMode="auto">
            <a:xfrm flipV="1">
              <a:off x="3665" y="393"/>
              <a:ext cx="0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" name="Text Box 12"/>
            <p:cNvSpPr txBox="1">
              <a:spLocks noChangeArrowheads="1"/>
            </p:cNvSpPr>
            <p:nvPr/>
          </p:nvSpPr>
          <p:spPr bwMode="auto">
            <a:xfrm>
              <a:off x="471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Line 11"/>
            <p:cNvSpPr>
              <a:spLocks noChangeShapeType="1"/>
            </p:cNvSpPr>
            <p:nvPr/>
          </p:nvSpPr>
          <p:spPr bwMode="auto">
            <a:xfrm flipV="1">
              <a:off x="4713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Text Box 10"/>
            <p:cNvSpPr txBox="1">
              <a:spLocks noChangeArrowheads="1"/>
            </p:cNvSpPr>
            <p:nvPr/>
          </p:nvSpPr>
          <p:spPr bwMode="auto">
            <a:xfrm>
              <a:off x="615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ine 9"/>
            <p:cNvSpPr>
              <a:spLocks noChangeShapeType="1"/>
            </p:cNvSpPr>
            <p:nvPr/>
          </p:nvSpPr>
          <p:spPr bwMode="auto">
            <a:xfrm flipV="1">
              <a:off x="6153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Text Box 8"/>
            <p:cNvSpPr txBox="1">
              <a:spLocks noChangeArrowheads="1"/>
            </p:cNvSpPr>
            <p:nvPr/>
          </p:nvSpPr>
          <p:spPr bwMode="auto">
            <a:xfrm>
              <a:off x="4189" y="262"/>
              <a:ext cx="263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Line 7"/>
            <p:cNvSpPr>
              <a:spLocks noChangeShapeType="1"/>
            </p:cNvSpPr>
            <p:nvPr/>
          </p:nvSpPr>
          <p:spPr bwMode="auto">
            <a:xfrm flipV="1">
              <a:off x="4189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" name="Line 6"/>
            <p:cNvSpPr>
              <a:spLocks noChangeShapeType="1"/>
            </p:cNvSpPr>
            <p:nvPr/>
          </p:nvSpPr>
          <p:spPr bwMode="auto">
            <a:xfrm>
              <a:off x="6808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" name="Text Box 5"/>
            <p:cNvSpPr txBox="1">
              <a:spLocks noChangeArrowheads="1"/>
            </p:cNvSpPr>
            <p:nvPr/>
          </p:nvSpPr>
          <p:spPr bwMode="auto">
            <a:xfrm>
              <a:off x="6546" y="785"/>
              <a:ext cx="1069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 = aposentadoria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 Box 4"/>
            <p:cNvSpPr txBox="1">
              <a:spLocks noChangeArrowheads="1"/>
            </p:cNvSpPr>
            <p:nvPr/>
          </p:nvSpPr>
          <p:spPr bwMode="auto">
            <a:xfrm>
              <a:off x="6808" y="262"/>
              <a:ext cx="260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Line 3"/>
            <p:cNvSpPr>
              <a:spLocks noChangeShapeType="1"/>
            </p:cNvSpPr>
            <p:nvPr/>
          </p:nvSpPr>
          <p:spPr bwMode="auto">
            <a:xfrm flipV="1">
              <a:off x="6808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72" name="Group 1"/>
          <p:cNvGrpSpPr>
            <a:grpSpLocks noChangeAspect="1"/>
          </p:cNvGrpSpPr>
          <p:nvPr/>
        </p:nvGrpSpPr>
        <p:grpSpPr bwMode="auto">
          <a:xfrm>
            <a:off x="971953" y="4493291"/>
            <a:ext cx="7650663" cy="1143000"/>
            <a:chOff x="2502" y="0"/>
            <a:chExt cx="5484" cy="1309"/>
          </a:xfrm>
        </p:grpSpPr>
        <p:sp>
          <p:nvSpPr>
            <p:cNvPr id="73" name="AutoShape 29"/>
            <p:cNvSpPr>
              <a:spLocks noChangeAspect="1" noChangeArrowheads="1" noTextEdit="1"/>
            </p:cNvSpPr>
            <p:nvPr/>
          </p:nvSpPr>
          <p:spPr bwMode="auto">
            <a:xfrm>
              <a:off x="2618" y="0"/>
              <a:ext cx="5368" cy="1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" name="Line 27"/>
            <p:cNvSpPr>
              <a:spLocks noChangeShapeType="1"/>
            </p:cNvSpPr>
            <p:nvPr/>
          </p:nvSpPr>
          <p:spPr bwMode="auto">
            <a:xfrm>
              <a:off x="3142" y="654"/>
              <a:ext cx="36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" name="Line 26"/>
            <p:cNvSpPr>
              <a:spLocks noChangeShapeType="1"/>
            </p:cNvSpPr>
            <p:nvPr/>
          </p:nvSpPr>
          <p:spPr bwMode="auto">
            <a:xfrm>
              <a:off x="3142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" name="Line 25"/>
            <p:cNvSpPr>
              <a:spLocks noChangeShapeType="1"/>
            </p:cNvSpPr>
            <p:nvPr/>
          </p:nvSpPr>
          <p:spPr bwMode="auto">
            <a:xfrm>
              <a:off x="3665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" name="Line 24"/>
            <p:cNvSpPr>
              <a:spLocks noChangeShapeType="1"/>
            </p:cNvSpPr>
            <p:nvPr/>
          </p:nvSpPr>
          <p:spPr bwMode="auto">
            <a:xfrm>
              <a:off x="4189" y="655"/>
              <a:ext cx="1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" name="Line 22"/>
            <p:cNvSpPr>
              <a:spLocks noChangeShapeType="1"/>
            </p:cNvSpPr>
            <p:nvPr/>
          </p:nvSpPr>
          <p:spPr bwMode="auto">
            <a:xfrm>
              <a:off x="6153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" name="Text Box 21"/>
            <p:cNvSpPr txBox="1">
              <a:spLocks noChangeArrowheads="1"/>
            </p:cNvSpPr>
            <p:nvPr/>
          </p:nvSpPr>
          <p:spPr bwMode="auto">
            <a:xfrm>
              <a:off x="3665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Text Box 20"/>
            <p:cNvSpPr txBox="1">
              <a:spLocks noChangeArrowheads="1"/>
            </p:cNvSpPr>
            <p:nvPr/>
          </p:nvSpPr>
          <p:spPr bwMode="auto">
            <a:xfrm>
              <a:off x="5106" y="262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Text Box 19"/>
            <p:cNvSpPr txBox="1">
              <a:spLocks noChangeArrowheads="1"/>
            </p:cNvSpPr>
            <p:nvPr/>
          </p:nvSpPr>
          <p:spPr bwMode="auto">
            <a:xfrm>
              <a:off x="5106" y="785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Text Box 18"/>
            <p:cNvSpPr txBox="1">
              <a:spLocks noChangeArrowheads="1"/>
            </p:cNvSpPr>
            <p:nvPr/>
          </p:nvSpPr>
          <p:spPr bwMode="auto">
            <a:xfrm>
              <a:off x="2502" y="785"/>
              <a:ext cx="771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Concessão = 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ext Box 17"/>
            <p:cNvSpPr txBox="1">
              <a:spLocks noChangeArrowheads="1"/>
            </p:cNvSpPr>
            <p:nvPr/>
          </p:nvSpPr>
          <p:spPr bwMode="auto">
            <a:xfrm>
              <a:off x="3535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 Box 16"/>
            <p:cNvSpPr txBox="1">
              <a:spLocks noChangeArrowheads="1"/>
            </p:cNvSpPr>
            <p:nvPr/>
          </p:nvSpPr>
          <p:spPr bwMode="auto">
            <a:xfrm>
              <a:off x="4058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ext Box 15"/>
            <p:cNvSpPr txBox="1">
              <a:spLocks noChangeArrowheads="1"/>
            </p:cNvSpPr>
            <p:nvPr/>
          </p:nvSpPr>
          <p:spPr bwMode="auto">
            <a:xfrm>
              <a:off x="4583" y="785"/>
              <a:ext cx="259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 Box 14"/>
            <p:cNvSpPr txBox="1">
              <a:spLocks noChangeArrowheads="1"/>
            </p:cNvSpPr>
            <p:nvPr/>
          </p:nvSpPr>
          <p:spPr bwMode="auto">
            <a:xfrm>
              <a:off x="5760" y="785"/>
              <a:ext cx="525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m-1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Line 13"/>
            <p:cNvSpPr>
              <a:spLocks noChangeShapeType="1"/>
            </p:cNvSpPr>
            <p:nvPr/>
          </p:nvSpPr>
          <p:spPr bwMode="auto">
            <a:xfrm flipV="1">
              <a:off x="3665" y="393"/>
              <a:ext cx="0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" name="Text Box 12"/>
            <p:cNvSpPr txBox="1">
              <a:spLocks noChangeArrowheads="1"/>
            </p:cNvSpPr>
            <p:nvPr/>
          </p:nvSpPr>
          <p:spPr bwMode="auto">
            <a:xfrm>
              <a:off x="471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Text Box 10"/>
            <p:cNvSpPr txBox="1">
              <a:spLocks noChangeArrowheads="1"/>
            </p:cNvSpPr>
            <p:nvPr/>
          </p:nvSpPr>
          <p:spPr bwMode="auto">
            <a:xfrm>
              <a:off x="615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Line 9"/>
            <p:cNvSpPr>
              <a:spLocks noChangeShapeType="1"/>
            </p:cNvSpPr>
            <p:nvPr/>
          </p:nvSpPr>
          <p:spPr bwMode="auto">
            <a:xfrm flipV="1">
              <a:off x="6153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" name="Text Box 8"/>
            <p:cNvSpPr txBox="1">
              <a:spLocks noChangeArrowheads="1"/>
            </p:cNvSpPr>
            <p:nvPr/>
          </p:nvSpPr>
          <p:spPr bwMode="auto">
            <a:xfrm>
              <a:off x="4189" y="262"/>
              <a:ext cx="263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Line 7"/>
            <p:cNvSpPr>
              <a:spLocks noChangeShapeType="1"/>
            </p:cNvSpPr>
            <p:nvPr/>
          </p:nvSpPr>
          <p:spPr bwMode="auto">
            <a:xfrm flipV="1">
              <a:off x="4189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5" name="Line 6"/>
            <p:cNvSpPr>
              <a:spLocks noChangeShapeType="1"/>
            </p:cNvSpPr>
            <p:nvPr/>
          </p:nvSpPr>
          <p:spPr bwMode="auto">
            <a:xfrm>
              <a:off x="6808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6" name="Text Box 5"/>
            <p:cNvSpPr txBox="1">
              <a:spLocks noChangeArrowheads="1"/>
            </p:cNvSpPr>
            <p:nvPr/>
          </p:nvSpPr>
          <p:spPr bwMode="auto">
            <a:xfrm>
              <a:off x="6546" y="785"/>
              <a:ext cx="70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 = morte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Text Box 4"/>
            <p:cNvSpPr txBox="1">
              <a:spLocks noChangeArrowheads="1"/>
            </p:cNvSpPr>
            <p:nvPr/>
          </p:nvSpPr>
          <p:spPr bwMode="auto">
            <a:xfrm>
              <a:off x="6808" y="262"/>
              <a:ext cx="260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Line 3"/>
            <p:cNvSpPr>
              <a:spLocks noChangeShapeType="1"/>
            </p:cNvSpPr>
            <p:nvPr/>
          </p:nvSpPr>
          <p:spPr bwMode="auto">
            <a:xfrm flipV="1">
              <a:off x="6808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cxnSp>
        <p:nvCxnSpPr>
          <p:cNvPr id="6" name="Conector reto 5"/>
          <p:cNvCxnSpPr/>
          <p:nvPr/>
        </p:nvCxnSpPr>
        <p:spPr>
          <a:xfrm>
            <a:off x="4970275" y="2708920"/>
            <a:ext cx="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ixaDeTexto 64"/>
          <p:cNvSpPr txBox="1"/>
          <p:nvPr/>
        </p:nvSpPr>
        <p:spPr>
          <a:xfrm>
            <a:off x="4057888" y="2420888"/>
            <a:ext cx="1799132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rgbClr val="FF0000"/>
                </a:solidFill>
              </a:rPr>
              <a:t>Data da Avaliação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66" name="CaixaDeTexto 65"/>
          <p:cNvSpPr txBox="1"/>
          <p:nvPr/>
        </p:nvSpPr>
        <p:spPr>
          <a:xfrm>
            <a:off x="2771800" y="3902859"/>
            <a:ext cx="1942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/>
              <a:t>Acumulou as contribuições?</a:t>
            </a:r>
            <a:endParaRPr lang="pt-BR" sz="1000" dirty="0"/>
          </a:p>
        </p:txBody>
      </p:sp>
      <p:cxnSp>
        <p:nvCxnSpPr>
          <p:cNvPr id="67" name="Conector de seta reta 66"/>
          <p:cNvCxnSpPr/>
          <p:nvPr/>
        </p:nvCxnSpPr>
        <p:spPr>
          <a:xfrm>
            <a:off x="3523713" y="3830851"/>
            <a:ext cx="144656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ixaDeTexto 68"/>
          <p:cNvSpPr txBox="1"/>
          <p:nvPr/>
        </p:nvSpPr>
        <p:spPr>
          <a:xfrm>
            <a:off x="5365412" y="3902859"/>
            <a:ext cx="2374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Quanto tempo ainda para contribuir?</a:t>
            </a:r>
            <a:endParaRPr lang="pt-BR" sz="1000" dirty="0"/>
          </a:p>
        </p:txBody>
      </p:sp>
      <p:cxnSp>
        <p:nvCxnSpPr>
          <p:cNvPr id="70" name="Conector de seta reta 69"/>
          <p:cNvCxnSpPr/>
          <p:nvPr/>
        </p:nvCxnSpPr>
        <p:spPr>
          <a:xfrm flipH="1">
            <a:off x="4970275" y="3830851"/>
            <a:ext cx="143240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pic>
        <p:nvPicPr>
          <p:cNvPr id="99" name="Imagem 9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100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bg2"/>
                </a:solidFill>
              </a:rPr>
              <a:t>IPREJUN: RPPS Jundiaí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101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 Avaliação Atuarial: Capitalização e PUC</a:t>
            </a:r>
          </a:p>
        </p:txBody>
      </p:sp>
      <p:sp>
        <p:nvSpPr>
          <p:cNvPr id="68" name="Line 24"/>
          <p:cNvSpPr>
            <a:spLocks noChangeShapeType="1"/>
          </p:cNvSpPr>
          <p:nvPr/>
        </p:nvSpPr>
        <p:spPr bwMode="auto">
          <a:xfrm>
            <a:off x="3995936" y="5045424"/>
            <a:ext cx="1395" cy="1117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V="1">
            <a:off x="3995936" y="4816649"/>
            <a:ext cx="1395" cy="22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8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385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35" name="Group 1"/>
          <p:cNvGrpSpPr>
            <a:grpSpLocks noChangeAspect="1"/>
          </p:cNvGrpSpPr>
          <p:nvPr/>
        </p:nvGrpSpPr>
        <p:grpSpPr bwMode="auto">
          <a:xfrm>
            <a:off x="971630" y="2708920"/>
            <a:ext cx="7650984" cy="1143000"/>
            <a:chOff x="2554" y="0"/>
            <a:chExt cx="5432" cy="1309"/>
          </a:xfrm>
        </p:grpSpPr>
        <p:sp>
          <p:nvSpPr>
            <p:cNvPr id="36" name="AutoShape 29"/>
            <p:cNvSpPr>
              <a:spLocks noChangeAspect="1" noChangeArrowheads="1" noTextEdit="1"/>
            </p:cNvSpPr>
            <p:nvPr/>
          </p:nvSpPr>
          <p:spPr bwMode="auto">
            <a:xfrm>
              <a:off x="2618" y="0"/>
              <a:ext cx="5368" cy="1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Line 27"/>
            <p:cNvSpPr>
              <a:spLocks noChangeShapeType="1"/>
            </p:cNvSpPr>
            <p:nvPr/>
          </p:nvSpPr>
          <p:spPr bwMode="auto">
            <a:xfrm>
              <a:off x="3142" y="654"/>
              <a:ext cx="36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>
              <a:off x="3142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3665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>
              <a:off x="4189" y="655"/>
              <a:ext cx="1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Line 23"/>
            <p:cNvSpPr>
              <a:spLocks noChangeShapeType="1"/>
            </p:cNvSpPr>
            <p:nvPr/>
          </p:nvSpPr>
          <p:spPr bwMode="auto">
            <a:xfrm>
              <a:off x="4713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Line 22"/>
            <p:cNvSpPr>
              <a:spLocks noChangeShapeType="1"/>
            </p:cNvSpPr>
            <p:nvPr/>
          </p:nvSpPr>
          <p:spPr bwMode="auto">
            <a:xfrm>
              <a:off x="6153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" name="Text Box 21"/>
            <p:cNvSpPr txBox="1">
              <a:spLocks noChangeArrowheads="1"/>
            </p:cNvSpPr>
            <p:nvPr/>
          </p:nvSpPr>
          <p:spPr bwMode="auto">
            <a:xfrm>
              <a:off x="3665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5106" y="262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 Box 19"/>
            <p:cNvSpPr txBox="1">
              <a:spLocks noChangeArrowheads="1"/>
            </p:cNvSpPr>
            <p:nvPr/>
          </p:nvSpPr>
          <p:spPr bwMode="auto">
            <a:xfrm>
              <a:off x="5106" y="785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 Box 18"/>
            <p:cNvSpPr txBox="1">
              <a:spLocks noChangeArrowheads="1"/>
            </p:cNvSpPr>
            <p:nvPr/>
          </p:nvSpPr>
          <p:spPr bwMode="auto">
            <a:xfrm>
              <a:off x="2554" y="783"/>
              <a:ext cx="719" cy="2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Admissão = 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17"/>
            <p:cNvSpPr txBox="1">
              <a:spLocks noChangeArrowheads="1"/>
            </p:cNvSpPr>
            <p:nvPr/>
          </p:nvSpPr>
          <p:spPr bwMode="auto">
            <a:xfrm>
              <a:off x="3535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16"/>
            <p:cNvSpPr txBox="1">
              <a:spLocks noChangeArrowheads="1"/>
            </p:cNvSpPr>
            <p:nvPr/>
          </p:nvSpPr>
          <p:spPr bwMode="auto">
            <a:xfrm>
              <a:off x="4058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 Box 15"/>
            <p:cNvSpPr txBox="1">
              <a:spLocks noChangeArrowheads="1"/>
            </p:cNvSpPr>
            <p:nvPr/>
          </p:nvSpPr>
          <p:spPr bwMode="auto">
            <a:xfrm>
              <a:off x="4583" y="785"/>
              <a:ext cx="259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 Box 14"/>
            <p:cNvSpPr txBox="1">
              <a:spLocks noChangeArrowheads="1"/>
            </p:cNvSpPr>
            <p:nvPr/>
          </p:nvSpPr>
          <p:spPr bwMode="auto">
            <a:xfrm>
              <a:off x="5760" y="785"/>
              <a:ext cx="525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n-1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Line 13"/>
            <p:cNvSpPr>
              <a:spLocks noChangeShapeType="1"/>
            </p:cNvSpPr>
            <p:nvPr/>
          </p:nvSpPr>
          <p:spPr bwMode="auto">
            <a:xfrm flipV="1">
              <a:off x="3665" y="393"/>
              <a:ext cx="0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" name="Text Box 12"/>
            <p:cNvSpPr txBox="1">
              <a:spLocks noChangeArrowheads="1"/>
            </p:cNvSpPr>
            <p:nvPr/>
          </p:nvSpPr>
          <p:spPr bwMode="auto">
            <a:xfrm>
              <a:off x="471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Line 11"/>
            <p:cNvSpPr>
              <a:spLocks noChangeShapeType="1"/>
            </p:cNvSpPr>
            <p:nvPr/>
          </p:nvSpPr>
          <p:spPr bwMode="auto">
            <a:xfrm flipV="1">
              <a:off x="4713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Text Box 10"/>
            <p:cNvSpPr txBox="1">
              <a:spLocks noChangeArrowheads="1"/>
            </p:cNvSpPr>
            <p:nvPr/>
          </p:nvSpPr>
          <p:spPr bwMode="auto">
            <a:xfrm>
              <a:off x="615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ine 9"/>
            <p:cNvSpPr>
              <a:spLocks noChangeShapeType="1"/>
            </p:cNvSpPr>
            <p:nvPr/>
          </p:nvSpPr>
          <p:spPr bwMode="auto">
            <a:xfrm flipV="1">
              <a:off x="6153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Text Box 8"/>
            <p:cNvSpPr txBox="1">
              <a:spLocks noChangeArrowheads="1"/>
            </p:cNvSpPr>
            <p:nvPr/>
          </p:nvSpPr>
          <p:spPr bwMode="auto">
            <a:xfrm>
              <a:off x="4189" y="262"/>
              <a:ext cx="263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Line 7"/>
            <p:cNvSpPr>
              <a:spLocks noChangeShapeType="1"/>
            </p:cNvSpPr>
            <p:nvPr/>
          </p:nvSpPr>
          <p:spPr bwMode="auto">
            <a:xfrm flipV="1">
              <a:off x="4189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" name="Line 6"/>
            <p:cNvSpPr>
              <a:spLocks noChangeShapeType="1"/>
            </p:cNvSpPr>
            <p:nvPr/>
          </p:nvSpPr>
          <p:spPr bwMode="auto">
            <a:xfrm>
              <a:off x="6808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" name="Text Box 5"/>
            <p:cNvSpPr txBox="1">
              <a:spLocks noChangeArrowheads="1"/>
            </p:cNvSpPr>
            <p:nvPr/>
          </p:nvSpPr>
          <p:spPr bwMode="auto">
            <a:xfrm>
              <a:off x="6546" y="785"/>
              <a:ext cx="1069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 = aposentadoria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 Box 4"/>
            <p:cNvSpPr txBox="1">
              <a:spLocks noChangeArrowheads="1"/>
            </p:cNvSpPr>
            <p:nvPr/>
          </p:nvSpPr>
          <p:spPr bwMode="auto">
            <a:xfrm>
              <a:off x="6808" y="262"/>
              <a:ext cx="260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Line 3"/>
            <p:cNvSpPr>
              <a:spLocks noChangeShapeType="1"/>
            </p:cNvSpPr>
            <p:nvPr/>
          </p:nvSpPr>
          <p:spPr bwMode="auto">
            <a:xfrm flipV="1">
              <a:off x="6808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72" name="Group 1"/>
          <p:cNvGrpSpPr>
            <a:grpSpLocks noChangeAspect="1"/>
          </p:cNvGrpSpPr>
          <p:nvPr/>
        </p:nvGrpSpPr>
        <p:grpSpPr bwMode="auto">
          <a:xfrm>
            <a:off x="971953" y="4493291"/>
            <a:ext cx="7650663" cy="1143000"/>
            <a:chOff x="2502" y="0"/>
            <a:chExt cx="5484" cy="1309"/>
          </a:xfrm>
        </p:grpSpPr>
        <p:sp>
          <p:nvSpPr>
            <p:cNvPr id="73" name="AutoShape 29"/>
            <p:cNvSpPr>
              <a:spLocks noChangeAspect="1" noChangeArrowheads="1" noTextEdit="1"/>
            </p:cNvSpPr>
            <p:nvPr/>
          </p:nvSpPr>
          <p:spPr bwMode="auto">
            <a:xfrm>
              <a:off x="2618" y="0"/>
              <a:ext cx="5368" cy="1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" name="Line 27"/>
            <p:cNvSpPr>
              <a:spLocks noChangeShapeType="1"/>
            </p:cNvSpPr>
            <p:nvPr/>
          </p:nvSpPr>
          <p:spPr bwMode="auto">
            <a:xfrm>
              <a:off x="3142" y="654"/>
              <a:ext cx="36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" name="Line 26"/>
            <p:cNvSpPr>
              <a:spLocks noChangeShapeType="1"/>
            </p:cNvSpPr>
            <p:nvPr/>
          </p:nvSpPr>
          <p:spPr bwMode="auto">
            <a:xfrm>
              <a:off x="3142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" name="Line 25"/>
            <p:cNvSpPr>
              <a:spLocks noChangeShapeType="1"/>
            </p:cNvSpPr>
            <p:nvPr/>
          </p:nvSpPr>
          <p:spPr bwMode="auto">
            <a:xfrm>
              <a:off x="3665" y="655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" name="Line 24"/>
            <p:cNvSpPr>
              <a:spLocks noChangeShapeType="1"/>
            </p:cNvSpPr>
            <p:nvPr/>
          </p:nvSpPr>
          <p:spPr bwMode="auto">
            <a:xfrm>
              <a:off x="4189" y="655"/>
              <a:ext cx="1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" name="Line 22"/>
            <p:cNvSpPr>
              <a:spLocks noChangeShapeType="1"/>
            </p:cNvSpPr>
            <p:nvPr/>
          </p:nvSpPr>
          <p:spPr bwMode="auto">
            <a:xfrm>
              <a:off x="6153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" name="Text Box 21"/>
            <p:cNvSpPr txBox="1">
              <a:spLocks noChangeArrowheads="1"/>
            </p:cNvSpPr>
            <p:nvPr/>
          </p:nvSpPr>
          <p:spPr bwMode="auto">
            <a:xfrm>
              <a:off x="3665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Text Box 20"/>
            <p:cNvSpPr txBox="1">
              <a:spLocks noChangeArrowheads="1"/>
            </p:cNvSpPr>
            <p:nvPr/>
          </p:nvSpPr>
          <p:spPr bwMode="auto">
            <a:xfrm>
              <a:off x="5106" y="262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Text Box 19"/>
            <p:cNvSpPr txBox="1">
              <a:spLocks noChangeArrowheads="1"/>
            </p:cNvSpPr>
            <p:nvPr/>
          </p:nvSpPr>
          <p:spPr bwMode="auto">
            <a:xfrm>
              <a:off x="5106" y="785"/>
              <a:ext cx="52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-----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Text Box 18"/>
            <p:cNvSpPr txBox="1">
              <a:spLocks noChangeArrowheads="1"/>
            </p:cNvSpPr>
            <p:nvPr/>
          </p:nvSpPr>
          <p:spPr bwMode="auto">
            <a:xfrm>
              <a:off x="2502" y="785"/>
              <a:ext cx="771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Concessão = 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ext Box 17"/>
            <p:cNvSpPr txBox="1">
              <a:spLocks noChangeArrowheads="1"/>
            </p:cNvSpPr>
            <p:nvPr/>
          </p:nvSpPr>
          <p:spPr bwMode="auto">
            <a:xfrm>
              <a:off x="3535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 Box 16"/>
            <p:cNvSpPr txBox="1">
              <a:spLocks noChangeArrowheads="1"/>
            </p:cNvSpPr>
            <p:nvPr/>
          </p:nvSpPr>
          <p:spPr bwMode="auto">
            <a:xfrm>
              <a:off x="4058" y="785"/>
              <a:ext cx="262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ext Box 15"/>
            <p:cNvSpPr txBox="1">
              <a:spLocks noChangeArrowheads="1"/>
            </p:cNvSpPr>
            <p:nvPr/>
          </p:nvSpPr>
          <p:spPr bwMode="auto">
            <a:xfrm>
              <a:off x="4583" y="785"/>
              <a:ext cx="259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 Box 14"/>
            <p:cNvSpPr txBox="1">
              <a:spLocks noChangeArrowheads="1"/>
            </p:cNvSpPr>
            <p:nvPr/>
          </p:nvSpPr>
          <p:spPr bwMode="auto">
            <a:xfrm>
              <a:off x="5760" y="785"/>
              <a:ext cx="525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m-1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Line 13"/>
            <p:cNvSpPr>
              <a:spLocks noChangeShapeType="1"/>
            </p:cNvSpPr>
            <p:nvPr/>
          </p:nvSpPr>
          <p:spPr bwMode="auto">
            <a:xfrm flipV="1">
              <a:off x="3665" y="393"/>
              <a:ext cx="0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" name="Text Box 12"/>
            <p:cNvSpPr txBox="1">
              <a:spLocks noChangeArrowheads="1"/>
            </p:cNvSpPr>
            <p:nvPr/>
          </p:nvSpPr>
          <p:spPr bwMode="auto">
            <a:xfrm>
              <a:off x="471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Text Box 10"/>
            <p:cNvSpPr txBox="1">
              <a:spLocks noChangeArrowheads="1"/>
            </p:cNvSpPr>
            <p:nvPr/>
          </p:nvSpPr>
          <p:spPr bwMode="auto">
            <a:xfrm>
              <a:off x="6153" y="262"/>
              <a:ext cx="262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Line 9"/>
            <p:cNvSpPr>
              <a:spLocks noChangeShapeType="1"/>
            </p:cNvSpPr>
            <p:nvPr/>
          </p:nvSpPr>
          <p:spPr bwMode="auto">
            <a:xfrm flipV="1">
              <a:off x="6153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" name="Text Box 8"/>
            <p:cNvSpPr txBox="1">
              <a:spLocks noChangeArrowheads="1"/>
            </p:cNvSpPr>
            <p:nvPr/>
          </p:nvSpPr>
          <p:spPr bwMode="auto">
            <a:xfrm>
              <a:off x="4189" y="262"/>
              <a:ext cx="263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Line 7"/>
            <p:cNvSpPr>
              <a:spLocks noChangeShapeType="1"/>
            </p:cNvSpPr>
            <p:nvPr/>
          </p:nvSpPr>
          <p:spPr bwMode="auto">
            <a:xfrm flipV="1">
              <a:off x="4189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5" name="Line 6"/>
            <p:cNvSpPr>
              <a:spLocks noChangeShapeType="1"/>
            </p:cNvSpPr>
            <p:nvPr/>
          </p:nvSpPr>
          <p:spPr bwMode="auto">
            <a:xfrm>
              <a:off x="6808" y="655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6" name="Text Box 5"/>
            <p:cNvSpPr txBox="1">
              <a:spLocks noChangeArrowheads="1"/>
            </p:cNvSpPr>
            <p:nvPr/>
          </p:nvSpPr>
          <p:spPr bwMode="auto">
            <a:xfrm>
              <a:off x="6546" y="785"/>
              <a:ext cx="704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 = morte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Text Box 4"/>
            <p:cNvSpPr txBox="1">
              <a:spLocks noChangeArrowheads="1"/>
            </p:cNvSpPr>
            <p:nvPr/>
          </p:nvSpPr>
          <p:spPr bwMode="auto">
            <a:xfrm>
              <a:off x="6808" y="262"/>
              <a:ext cx="260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Line 3"/>
            <p:cNvSpPr>
              <a:spLocks noChangeShapeType="1"/>
            </p:cNvSpPr>
            <p:nvPr/>
          </p:nvSpPr>
          <p:spPr bwMode="auto">
            <a:xfrm flipV="1">
              <a:off x="6808" y="393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cxnSp>
        <p:nvCxnSpPr>
          <p:cNvPr id="6" name="Conector reto 5"/>
          <p:cNvCxnSpPr/>
          <p:nvPr/>
        </p:nvCxnSpPr>
        <p:spPr>
          <a:xfrm>
            <a:off x="4970275" y="4581128"/>
            <a:ext cx="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ixaDeTexto 64"/>
          <p:cNvSpPr txBox="1"/>
          <p:nvPr/>
        </p:nvSpPr>
        <p:spPr>
          <a:xfrm>
            <a:off x="4057888" y="4293096"/>
            <a:ext cx="1799132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rgbClr val="FF0000"/>
                </a:solidFill>
              </a:rPr>
              <a:t>Data da Avaliação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66" name="CaixaDeTexto 65"/>
          <p:cNvSpPr txBox="1"/>
          <p:nvPr/>
        </p:nvSpPr>
        <p:spPr>
          <a:xfrm>
            <a:off x="2771800" y="5775067"/>
            <a:ext cx="1942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/>
              <a:t>Acumulou as contribuições?</a:t>
            </a:r>
            <a:endParaRPr lang="pt-BR" sz="1000" dirty="0"/>
          </a:p>
        </p:txBody>
      </p:sp>
      <p:cxnSp>
        <p:nvCxnSpPr>
          <p:cNvPr id="67" name="Conector de seta reta 66"/>
          <p:cNvCxnSpPr/>
          <p:nvPr/>
        </p:nvCxnSpPr>
        <p:spPr>
          <a:xfrm>
            <a:off x="3523713" y="5703059"/>
            <a:ext cx="144656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pic>
        <p:nvPicPr>
          <p:cNvPr id="68" name="Imagem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69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bg2"/>
                </a:solidFill>
              </a:rPr>
              <a:t>IPREJUN: RPPS Jundiaí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 Avaliação Atuarial: Capitalização e PUC</a:t>
            </a:r>
          </a:p>
        </p:txBody>
      </p:sp>
      <p:sp>
        <p:nvSpPr>
          <p:cNvPr id="99" name="Line 24"/>
          <p:cNvSpPr>
            <a:spLocks noChangeShapeType="1"/>
          </p:cNvSpPr>
          <p:nvPr/>
        </p:nvSpPr>
        <p:spPr bwMode="auto">
          <a:xfrm>
            <a:off x="3995936" y="5045424"/>
            <a:ext cx="1395" cy="1117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0" name="Line 7"/>
          <p:cNvSpPr>
            <a:spLocks noChangeShapeType="1"/>
          </p:cNvSpPr>
          <p:nvPr/>
        </p:nvSpPr>
        <p:spPr bwMode="auto">
          <a:xfrm flipV="1">
            <a:off x="3995936" y="4816649"/>
            <a:ext cx="1395" cy="22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8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40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bg2"/>
                </a:solidFill>
              </a:rPr>
              <a:t>IPREJUN: RPPS Jundiaí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2"/>
                </a:solidFill>
              </a:rPr>
              <a:t>Base Atuarial</a:t>
            </a:r>
          </a:p>
          <a:p>
            <a:pPr lvl="1">
              <a:defRPr/>
            </a:pPr>
            <a:r>
              <a:rPr lang="pt-BR" dirty="0">
                <a:solidFill>
                  <a:schemeClr val="bg2"/>
                </a:solidFill>
              </a:rPr>
              <a:t>Usada pelo atuário para determinar o custo do plano para o período </a:t>
            </a:r>
            <a:r>
              <a:rPr lang="pt-BR" dirty="0" smtClean="0">
                <a:solidFill>
                  <a:schemeClr val="bg2"/>
                </a:solidFill>
              </a:rPr>
              <a:t>seguinte:</a:t>
            </a: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Método Atuarial do Custo</a:t>
            </a:r>
          </a:p>
          <a:p>
            <a:pPr lvl="3">
              <a:defRPr/>
            </a:pPr>
            <a:r>
              <a:rPr lang="pt-BR" dirty="0" smtClean="0">
                <a:solidFill>
                  <a:schemeClr val="bg2"/>
                </a:solidFill>
              </a:rPr>
              <a:t>Caneta: o custo depende da marca, do material, do tamanho e, não do comprador</a:t>
            </a:r>
          </a:p>
          <a:p>
            <a:pPr lvl="3">
              <a:defRPr/>
            </a:pPr>
            <a:r>
              <a:rPr lang="pt-BR" dirty="0" smtClean="0">
                <a:solidFill>
                  <a:schemeClr val="bg2"/>
                </a:solidFill>
              </a:rPr>
              <a:t>Aposentadoria: custo depende da legislação, dos dados, das hipóteses e, não do atuário</a:t>
            </a: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Hipóteses Atuariais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18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0" y="90872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247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bg2"/>
                </a:solidFill>
              </a:rPr>
              <a:t>IPREJUN: RPPS Jundiaí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2"/>
                </a:solidFill>
              </a:rPr>
              <a:t>Base Atuarial</a:t>
            </a:r>
          </a:p>
          <a:p>
            <a:pPr lvl="1">
              <a:defRPr/>
            </a:pPr>
            <a:r>
              <a:rPr lang="pt-BR" dirty="0" smtClean="0">
                <a:solidFill>
                  <a:schemeClr val="bg2"/>
                </a:solidFill>
              </a:rPr>
              <a:t>Hipóteses Atuariais: suposições que formam o cenário onde o plano evolui.</a:t>
            </a: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Hipóteses Econômicas</a:t>
            </a:r>
          </a:p>
          <a:p>
            <a:pPr lvl="3">
              <a:defRPr/>
            </a:pPr>
            <a:r>
              <a:rPr lang="pt-BR" dirty="0" smtClean="0">
                <a:solidFill>
                  <a:schemeClr val="bg2"/>
                </a:solidFill>
              </a:rPr>
              <a:t>Inflação, juros, crescimento salarial</a:t>
            </a: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Hipóteses Biométricas</a:t>
            </a:r>
          </a:p>
          <a:p>
            <a:pPr lvl="3">
              <a:defRPr/>
            </a:pPr>
            <a:r>
              <a:rPr lang="pt-BR" dirty="0" smtClean="0">
                <a:solidFill>
                  <a:schemeClr val="bg2"/>
                </a:solidFill>
              </a:rPr>
              <a:t>Sobrevivência, morte</a:t>
            </a:r>
          </a:p>
          <a:p>
            <a:pPr lvl="2">
              <a:defRPr/>
            </a:pPr>
            <a:r>
              <a:rPr lang="pt-BR" dirty="0" smtClean="0">
                <a:solidFill>
                  <a:schemeClr val="bg2"/>
                </a:solidFill>
              </a:rPr>
              <a:t>Hipóteses Sociais</a:t>
            </a:r>
          </a:p>
          <a:p>
            <a:pPr lvl="3">
              <a:defRPr/>
            </a:pPr>
            <a:r>
              <a:rPr lang="pt-BR" dirty="0" smtClean="0">
                <a:solidFill>
                  <a:schemeClr val="bg2"/>
                </a:solidFill>
              </a:rPr>
              <a:t>Casamento, nascimentos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512" y="-27384"/>
            <a:ext cx="1908000" cy="13148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27113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bg2"/>
                </a:solidFill>
                <a:latin typeface="eurofurence" pitchFamily="34" charset="0"/>
              </a:rPr>
              <a:t>		Avaliação Atuarial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597352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Insignia LT Std" charset="0"/>
              </a:rPr>
              <a:t>Avaliação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Atuarial		</a:t>
            </a:r>
            <a:r>
              <a:rPr lang="en-US" sz="1200" b="1" dirty="0">
                <a:solidFill>
                  <a:schemeClr val="bg2"/>
                </a:solidFill>
                <a:latin typeface="Insignia LT Std" charset="0"/>
              </a:rPr>
              <a:t> </a:t>
            </a:r>
            <a:r>
              <a:rPr lang="en-US" sz="1200" b="1" dirty="0" smtClean="0">
                <a:solidFill>
                  <a:schemeClr val="bg2"/>
                </a:solidFill>
                <a:latin typeface="Insignia LT Std" charset="0"/>
              </a:rPr>
              <a:t>      www.consultoriaexponencial.com.br	                    Álvaro Abreu</a:t>
            </a:r>
            <a:endParaRPr lang="pt-BR" sz="1200" b="1" dirty="0">
              <a:solidFill>
                <a:schemeClr val="bg2"/>
              </a:solidFill>
              <a:latin typeface="Insignia L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570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xponencial">
      <a:dk1>
        <a:srgbClr val="1F497D"/>
      </a:dk1>
      <a:lt1>
        <a:srgbClr val="1F497D"/>
      </a:lt1>
      <a:dk2>
        <a:srgbClr val="1F497D"/>
      </a:dk2>
      <a:lt2>
        <a:srgbClr val="1F497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4371</TotalTime>
  <Words>1455</Words>
  <Application>Microsoft Office PowerPoint</Application>
  <PresentationFormat>Apresentação na tela (4:3)</PresentationFormat>
  <Paragraphs>589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Avaliação Atuarial 2015</vt:lpstr>
      <vt:lpstr>IPREJUN: RPPS Jundiaí</vt:lpstr>
      <vt:lpstr>IPREJUN: RPPS Jundiaí</vt:lpstr>
      <vt:lpstr>IPREJUN: RPPS Jundiaí</vt:lpstr>
      <vt:lpstr>IPREJUN: RPPS Jundiaí</vt:lpstr>
      <vt:lpstr>IPREJUN: RPPS Jundiaí</vt:lpstr>
      <vt:lpstr>IPREJUN: RPPS Jundiaí</vt:lpstr>
      <vt:lpstr>IPREJUN: RPPS Jundiaí</vt:lpstr>
      <vt:lpstr>IPREJUN: RPPS Jundiaí</vt:lpstr>
      <vt:lpstr>IPREJUN: RPPS Jundiaí</vt:lpstr>
      <vt:lpstr>IPREJUN: RPPS Jundiaí</vt:lpstr>
      <vt:lpstr>IPREJUN: RPPS Jundiaí</vt:lpstr>
      <vt:lpstr>IPREJUN: RPPS Jundiaí</vt:lpstr>
      <vt:lpstr>IPREJUN: RPPS Jundiaí</vt:lpstr>
      <vt:lpstr>IPREJUN: RPPS Jundiaí</vt:lpstr>
      <vt:lpstr>IPREJUN: RPPS Jundiaí</vt:lpstr>
      <vt:lpstr>IPREJUN: RPPS Jundiaí</vt:lpstr>
      <vt:lpstr>IPREJUN: RPPS Jundiaí</vt:lpstr>
      <vt:lpstr>IPREJUN: RPPS Jundiaí</vt:lpstr>
      <vt:lpstr>IPREJUN: RPPS Jundiaí</vt:lpstr>
      <vt:lpstr>IPREJUN: RPPS Jundiaí</vt:lpstr>
      <vt:lpstr>IPREJUN: RPPS Jundiaí</vt:lpstr>
      <vt:lpstr>IPREJUN: RPPS Jundiaí</vt:lpstr>
      <vt:lpstr>IPREJUN: RPPS Jundiaí</vt:lpstr>
      <vt:lpstr>IPREJUN: RPPS Jundiaí</vt:lpstr>
      <vt:lpstr>IPREJUN: RPPS Jundiaí</vt:lpstr>
      <vt:lpstr>IPREJUN: RPPS Jundiaí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Consultoria Exponencial</dc:title>
  <dc:creator>Álvaro Henrique Ferraz de Abreu</dc:creator>
  <cp:lastModifiedBy>Álvaro Henrique Ferraz de Abreu</cp:lastModifiedBy>
  <cp:revision>225</cp:revision>
  <dcterms:created xsi:type="dcterms:W3CDTF">2013-01-23T18:06:05Z</dcterms:created>
  <dcterms:modified xsi:type="dcterms:W3CDTF">2015-08-27T17:26:09Z</dcterms:modified>
</cp:coreProperties>
</file>